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56" r:id="rId2"/>
    <p:sldId id="371" r:id="rId3"/>
    <p:sldId id="390" r:id="rId4"/>
    <p:sldId id="324" r:id="rId5"/>
    <p:sldId id="327" r:id="rId6"/>
    <p:sldId id="328" r:id="rId7"/>
    <p:sldId id="398" r:id="rId8"/>
    <p:sldId id="419" r:id="rId9"/>
    <p:sldId id="406" r:id="rId10"/>
    <p:sldId id="426" r:id="rId11"/>
    <p:sldId id="416" r:id="rId12"/>
    <p:sldId id="424" r:id="rId13"/>
    <p:sldId id="415" r:id="rId14"/>
    <p:sldId id="417" r:id="rId15"/>
    <p:sldId id="427" r:id="rId16"/>
    <p:sldId id="421" r:id="rId17"/>
    <p:sldId id="325" r:id="rId18"/>
    <p:sldId id="410" r:id="rId19"/>
    <p:sldId id="411" r:id="rId20"/>
    <p:sldId id="412" r:id="rId21"/>
    <p:sldId id="413" r:id="rId22"/>
    <p:sldId id="414" r:id="rId23"/>
    <p:sldId id="391" r:id="rId24"/>
    <p:sldId id="370" r:id="rId25"/>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80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128"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Office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s-ES"/>
  <c:chart>
    <c:view3D>
      <c:rotX val="30"/>
      <c:perspective val="30"/>
    </c:view3D>
    <c:plotArea>
      <c:layout/>
      <c:pie3DChart>
        <c:varyColors val="1"/>
      </c:pie3DChart>
    </c:plotArea>
    <c:legend>
      <c:legendPos val="r"/>
      <c:layout/>
      <c:txPr>
        <a:bodyPr/>
        <a:lstStyle/>
        <a:p>
          <a:pPr>
            <a:defRPr lang="es-ES" sz="1200" b="0"/>
          </a:pPr>
          <a:endParaRPr lang="es-ES"/>
        </a:p>
      </c:txPr>
    </c:legend>
    <c:plotVisOnly val="1"/>
  </c:chart>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A604B24-A736-40F2-A8AE-255F1EDF981B}" type="datetimeFigureOut">
              <a:rPr lang="es-ES" smtClean="0"/>
              <a:pPr/>
              <a:t>20/04/2016</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577A281-EBAA-4D08-A37E-27DE2981F218}" type="slidenum">
              <a:rPr lang="es-ES" smtClean="0"/>
              <a:pPr/>
              <a:t>‹Nº›</a:t>
            </a:fld>
            <a:endParaRPr lang="es-E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FBFB16-879D-4A83-A7FA-43D1A7D34FC6}" type="datetimeFigureOut">
              <a:rPr lang="es-ES" smtClean="0"/>
              <a:pPr/>
              <a:t>20/04/2016</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05C861-0399-4F2A-B4DC-0419D1C4FF3D}" type="slidenum">
              <a:rPr lang="es-ES" smtClean="0"/>
              <a:pPr/>
              <a:t>‹Nº›</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D905C861-0399-4F2A-B4DC-0419D1C4FF3D}" type="slidenum">
              <a:rPr lang="es-ES" smtClean="0"/>
              <a:pPr/>
              <a:t>2</a:t>
            </a:fld>
            <a:endParaRPr 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D905C861-0399-4F2A-B4DC-0419D1C4FF3D}" type="slidenum">
              <a:rPr lang="es-ES" smtClean="0"/>
              <a:pPr/>
              <a:t>19</a:t>
            </a:fld>
            <a:endParaRPr 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D905C861-0399-4F2A-B4DC-0419D1C4FF3D}" type="slidenum">
              <a:rPr lang="es-ES" smtClean="0"/>
              <a:pPr/>
              <a:t>20</a:t>
            </a:fld>
            <a:endParaRPr 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D905C861-0399-4F2A-B4DC-0419D1C4FF3D}" type="slidenum">
              <a:rPr lang="es-ES" smtClean="0"/>
              <a:pPr/>
              <a:t>21</a:t>
            </a:fld>
            <a:endParaRPr 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D905C861-0399-4F2A-B4DC-0419D1C4FF3D}" type="slidenum">
              <a:rPr lang="es-ES" smtClean="0"/>
              <a:pPr/>
              <a:t>22</a:t>
            </a:fld>
            <a:endParaRPr lang="es-E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fontAlgn="base" hangingPunct="0"/>
            <a:r>
              <a:rPr lang="es-ES" sz="1200" kern="1200" dirty="0" smtClean="0">
                <a:solidFill>
                  <a:schemeClr val="tx1"/>
                </a:solidFill>
                <a:latin typeface="+mn-lt"/>
                <a:ea typeface="+mn-ea"/>
                <a:cs typeface="+mn-cs"/>
              </a:rPr>
              <a:t> De las 15 denuncias, 7 fueron interpuestas por mujeres, y 8 por hombres, observándose una clara diferencia de género, ya que mientras dos terceras partes de las mujeres atendidas denunciaron, en el caso de los hombres, tan sólo una tercera parte interpuso una denuncia. </a:t>
            </a:r>
            <a:endParaRPr lang="es-ES_tradnl" sz="1200" kern="1200" dirty="0" smtClean="0">
              <a:solidFill>
                <a:schemeClr val="tx1"/>
              </a:solidFill>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D905C861-0399-4F2A-B4DC-0419D1C4FF3D}" type="slidenum">
              <a:rPr lang="es-ES" smtClean="0"/>
              <a:pPr/>
              <a:t>23</a:t>
            </a:fld>
            <a:endParaRPr lang="es-E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_tradnl" dirty="0" err="1" smtClean="0"/>
              <a:t>Step</a:t>
            </a:r>
            <a:r>
              <a:rPr lang="es-ES_tradnl" dirty="0" smtClean="0"/>
              <a:t> up reporting </a:t>
            </a:r>
            <a:r>
              <a:rPr lang="es-ES_tradnl" dirty="0" err="1" smtClean="0"/>
              <a:t>homophobic</a:t>
            </a:r>
            <a:r>
              <a:rPr lang="es-ES_tradnl" baseline="0" dirty="0" smtClean="0"/>
              <a:t> and </a:t>
            </a:r>
            <a:r>
              <a:rPr lang="es-ES_tradnl" baseline="0" dirty="0" err="1" smtClean="0"/>
              <a:t>transphobic</a:t>
            </a:r>
            <a:r>
              <a:rPr lang="es-ES_tradnl" baseline="0" dirty="0" smtClean="0"/>
              <a:t> </a:t>
            </a:r>
            <a:r>
              <a:rPr lang="es-ES_tradnl" baseline="0" dirty="0" err="1" smtClean="0"/>
              <a:t>violence</a:t>
            </a:r>
            <a:endParaRPr lang="es-ES" dirty="0"/>
          </a:p>
        </p:txBody>
      </p:sp>
      <p:sp>
        <p:nvSpPr>
          <p:cNvPr id="4" name="3 Marcador de número de diapositiva"/>
          <p:cNvSpPr>
            <a:spLocks noGrp="1"/>
          </p:cNvSpPr>
          <p:nvPr>
            <p:ph type="sldNum" sz="quarter" idx="10"/>
          </p:nvPr>
        </p:nvSpPr>
        <p:spPr/>
        <p:txBody>
          <a:bodyPr/>
          <a:lstStyle/>
          <a:p>
            <a:fld id="{D905C861-0399-4F2A-B4DC-0419D1C4FF3D}" type="slidenum">
              <a:rPr lang="es-ES" smtClean="0"/>
              <a:pPr/>
              <a:t>24</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D844C3-A8C1-43E1-8BEF-762900D8738C}" type="slidenum">
              <a:rPr lang="es-ES"/>
              <a:pPr/>
              <a:t>3</a:t>
            </a:fld>
            <a:endParaRPr lang="es-ES"/>
          </a:p>
        </p:txBody>
      </p:sp>
      <p:sp>
        <p:nvSpPr>
          <p:cNvPr id="62466" name="Rectangle 2"/>
          <p:cNvSpPr>
            <a:spLocks noGrp="1" noRot="1" noChangeAspect="1" noChangeArrowheads="1" noTextEdit="1"/>
          </p:cNvSpPr>
          <p:nvPr>
            <p:ph type="sldImg"/>
          </p:nvPr>
        </p:nvSpPr>
        <p:spPr>
          <a:xfrm>
            <a:off x="1143000" y="685800"/>
            <a:ext cx="4572000" cy="3429000"/>
          </a:xfrm>
          <a:ln/>
        </p:spPr>
      </p:sp>
      <p:sp>
        <p:nvSpPr>
          <p:cNvPr id="62467" name="Rectangle 3"/>
          <p:cNvSpPr>
            <a:spLocks noGrp="1" noChangeArrowheads="1"/>
          </p:cNvSpPr>
          <p:nvPr>
            <p:ph type="body" idx="1"/>
          </p:nvPr>
        </p:nvSpPr>
        <p:spPr/>
        <p:txBody>
          <a:bodyPr/>
          <a:lstStyle/>
          <a:p>
            <a:endParaRPr lang="es-ES_trad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D905C861-0399-4F2A-B4DC-0419D1C4FF3D}" type="slidenum">
              <a:rPr lang="es-ES" smtClean="0"/>
              <a:pPr/>
              <a:t>4</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smtClean="0"/>
          </a:p>
        </p:txBody>
      </p:sp>
      <p:sp>
        <p:nvSpPr>
          <p:cNvPr id="4" name="3 Marcador de número de diapositiva"/>
          <p:cNvSpPr>
            <a:spLocks noGrp="1"/>
          </p:cNvSpPr>
          <p:nvPr>
            <p:ph type="sldNum" sz="quarter" idx="10"/>
          </p:nvPr>
        </p:nvSpPr>
        <p:spPr/>
        <p:txBody>
          <a:bodyPr/>
          <a:lstStyle/>
          <a:p>
            <a:fld id="{F75A3A01-15B3-4AA3-8B78-3846911058CC}" type="slidenum">
              <a:rPr lang="es-ES" smtClean="0"/>
              <a:pPr/>
              <a:t>10</a:t>
            </a:fld>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D905C861-0399-4F2A-B4DC-0419D1C4FF3D}" type="slidenum">
              <a:rPr lang="es-ES" smtClean="0"/>
              <a:pPr/>
              <a:t>12</a:t>
            </a:fld>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smtClean="0"/>
          </a:p>
        </p:txBody>
      </p:sp>
      <p:sp>
        <p:nvSpPr>
          <p:cNvPr id="4" name="3 Marcador de número de diapositiva"/>
          <p:cNvSpPr>
            <a:spLocks noGrp="1"/>
          </p:cNvSpPr>
          <p:nvPr>
            <p:ph type="sldNum" sz="quarter" idx="10"/>
          </p:nvPr>
        </p:nvSpPr>
        <p:spPr/>
        <p:txBody>
          <a:bodyPr/>
          <a:lstStyle/>
          <a:p>
            <a:fld id="{F75A3A01-15B3-4AA3-8B78-3846911058CC}" type="slidenum">
              <a:rPr lang="es-ES" smtClean="0"/>
              <a:pPr/>
              <a:t>15</a:t>
            </a:fld>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smtClean="0"/>
          </a:p>
        </p:txBody>
      </p:sp>
      <p:sp>
        <p:nvSpPr>
          <p:cNvPr id="4" name="3 Marcador de número de diapositiva"/>
          <p:cNvSpPr>
            <a:spLocks noGrp="1"/>
          </p:cNvSpPr>
          <p:nvPr>
            <p:ph type="sldNum" sz="quarter" idx="10"/>
          </p:nvPr>
        </p:nvSpPr>
        <p:spPr/>
        <p:txBody>
          <a:bodyPr/>
          <a:lstStyle/>
          <a:p>
            <a:fld id="{F75A3A01-15B3-4AA3-8B78-3846911058CC}" type="slidenum">
              <a:rPr lang="es-ES" smtClean="0"/>
              <a:pPr/>
              <a:t>16</a:t>
            </a:fld>
            <a:endParaRPr 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D905C861-0399-4F2A-B4DC-0419D1C4FF3D}" type="slidenum">
              <a:rPr lang="es-ES" smtClean="0"/>
              <a:pPr/>
              <a:t>17</a:t>
            </a:fld>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D905C861-0399-4F2A-B4DC-0419D1C4FF3D}" type="slidenum">
              <a:rPr lang="es-ES" smtClean="0"/>
              <a:pPr/>
              <a:t>18</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662AE2D6-1C5E-4383-AC94-7CCB35AD39A2}" type="datetimeFigureOut">
              <a:rPr lang="es-ES" smtClean="0"/>
              <a:pPr/>
              <a:t>20/04/2016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3A9D0C1B-1CF5-41C6-8CAF-5BCB270A39D1}"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662AE2D6-1C5E-4383-AC94-7CCB35AD39A2}" type="datetimeFigureOut">
              <a:rPr lang="es-ES" smtClean="0"/>
              <a:pPr/>
              <a:t>20/04/2016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3A9D0C1B-1CF5-41C6-8CAF-5BCB270A39D1}"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662AE2D6-1C5E-4383-AC94-7CCB35AD39A2}" type="datetimeFigureOut">
              <a:rPr lang="es-ES" smtClean="0"/>
              <a:pPr/>
              <a:t>20/04/2016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3A9D0C1B-1CF5-41C6-8CAF-5BCB270A39D1}" type="slidenum">
              <a:rPr lang="es-ES" smtClean="0"/>
              <a:pPr/>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ítulo y texto encima de l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457200" y="1600200"/>
            <a:ext cx="8229600" cy="21859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57200" y="3938588"/>
            <a:ext cx="8229600" cy="2187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a:xfrm>
            <a:off x="457200" y="6245225"/>
            <a:ext cx="2133600" cy="476250"/>
          </a:xfrm>
        </p:spPr>
        <p:txBody>
          <a:bodyPr/>
          <a:lstStyle>
            <a:lvl1pPr>
              <a:defRPr/>
            </a:lvl1pPr>
          </a:lstStyle>
          <a:p>
            <a:endParaRPr lang="es-ES"/>
          </a:p>
        </p:txBody>
      </p:sp>
      <p:sp>
        <p:nvSpPr>
          <p:cNvPr id="6" name="5 Marcador de pie de página"/>
          <p:cNvSpPr>
            <a:spLocks noGrp="1"/>
          </p:cNvSpPr>
          <p:nvPr>
            <p:ph type="ftr" sz="quarter" idx="11"/>
          </p:nvPr>
        </p:nvSpPr>
        <p:spPr>
          <a:xfrm>
            <a:off x="3124200" y="6245225"/>
            <a:ext cx="2895600" cy="476250"/>
          </a:xfrm>
        </p:spPr>
        <p:txBody>
          <a:bodyPr/>
          <a:lstStyle>
            <a:lvl1pPr>
              <a:defRPr/>
            </a:lvl1pPr>
          </a:lstStyle>
          <a:p>
            <a:endParaRPr lang="es-ES"/>
          </a:p>
        </p:txBody>
      </p:sp>
      <p:sp>
        <p:nvSpPr>
          <p:cNvPr id="7" name="6 Marcador de número de diapositiva"/>
          <p:cNvSpPr>
            <a:spLocks noGrp="1"/>
          </p:cNvSpPr>
          <p:nvPr>
            <p:ph type="sldNum" sz="quarter" idx="12"/>
          </p:nvPr>
        </p:nvSpPr>
        <p:spPr>
          <a:xfrm>
            <a:off x="6553200" y="6245225"/>
            <a:ext cx="2133600" cy="476250"/>
          </a:xfrm>
        </p:spPr>
        <p:txBody>
          <a:bodyPr/>
          <a:lstStyle>
            <a:lvl1pPr>
              <a:defRPr/>
            </a:lvl1pPr>
          </a:lstStyle>
          <a:p>
            <a:fld id="{E585DE80-34F1-44E5-A845-785F44D1E607}" type="slidenum">
              <a:rPr lang="es-ES"/>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662AE2D6-1C5E-4383-AC94-7CCB35AD39A2}" type="datetimeFigureOut">
              <a:rPr lang="es-ES" smtClean="0"/>
              <a:pPr/>
              <a:t>20/04/2016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3A9D0C1B-1CF5-41C6-8CAF-5BCB270A39D1}"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662AE2D6-1C5E-4383-AC94-7CCB35AD39A2}" type="datetimeFigureOut">
              <a:rPr lang="es-ES" smtClean="0"/>
              <a:pPr/>
              <a:t>20/04/2016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3A9D0C1B-1CF5-41C6-8CAF-5BCB270A39D1}"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662AE2D6-1C5E-4383-AC94-7CCB35AD39A2}" type="datetimeFigureOut">
              <a:rPr lang="es-ES" smtClean="0"/>
              <a:pPr/>
              <a:t>20/04/2016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3A9D0C1B-1CF5-41C6-8CAF-5BCB270A39D1}"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662AE2D6-1C5E-4383-AC94-7CCB35AD39A2}" type="datetimeFigureOut">
              <a:rPr lang="es-ES" smtClean="0"/>
              <a:pPr/>
              <a:t>20/04/2016</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3A9D0C1B-1CF5-41C6-8CAF-5BCB270A39D1}"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662AE2D6-1C5E-4383-AC94-7CCB35AD39A2}" type="datetimeFigureOut">
              <a:rPr lang="es-ES" smtClean="0"/>
              <a:pPr/>
              <a:t>20/04/2016</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3A9D0C1B-1CF5-41C6-8CAF-5BCB270A39D1}"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662AE2D6-1C5E-4383-AC94-7CCB35AD39A2}" type="datetimeFigureOut">
              <a:rPr lang="es-ES" smtClean="0"/>
              <a:pPr/>
              <a:t>20/04/2016</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3A9D0C1B-1CF5-41C6-8CAF-5BCB270A39D1}"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662AE2D6-1C5E-4383-AC94-7CCB35AD39A2}" type="datetimeFigureOut">
              <a:rPr lang="es-ES" smtClean="0"/>
              <a:pPr/>
              <a:t>20/04/2016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3A9D0C1B-1CF5-41C6-8CAF-5BCB270A39D1}"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662AE2D6-1C5E-4383-AC94-7CCB35AD39A2}" type="datetimeFigureOut">
              <a:rPr lang="es-ES" smtClean="0"/>
              <a:pPr/>
              <a:t>20/04/2016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3A9D0C1B-1CF5-41C6-8CAF-5BCB270A39D1}"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2AE2D6-1C5E-4383-AC94-7CCB35AD39A2}" type="datetimeFigureOut">
              <a:rPr lang="es-ES" smtClean="0"/>
              <a:pPr/>
              <a:t>20/04/2016</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D0C1B-1CF5-41C6-8CAF-5BCB270A39D1}"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1.jpe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gif"/><Relationship Id="rId17" Type="http://schemas.openxmlformats.org/officeDocument/2006/relationships/image" Target="../media/image15.jpeg"/><Relationship Id="rId2" Type="http://schemas.openxmlformats.org/officeDocument/2006/relationships/notesSlide" Target="../notesSlides/notesSlide1.xml"/><Relationship Id="rId16"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jpeg"/><Relationship Id="rId15" Type="http://schemas.openxmlformats.org/officeDocument/2006/relationships/image" Target="../media/image13.jpe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eg"/><Relationship Id="rId1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chart" Target="../charts/char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2195736" y="5157192"/>
            <a:ext cx="6688832" cy="1224136"/>
          </a:xfrm>
        </p:spPr>
        <p:txBody>
          <a:bodyPr>
            <a:normAutofit fontScale="85000" lnSpcReduction="10000"/>
          </a:bodyPr>
          <a:lstStyle/>
          <a:p>
            <a:r>
              <a:rPr lang="es-ES" sz="1800" dirty="0" smtClean="0">
                <a:solidFill>
                  <a:schemeClr val="tx1"/>
                </a:solidFill>
                <a:latin typeface="Century Gothic" pitchFamily="34" charset="0"/>
              </a:rPr>
              <a:t>                                                     </a:t>
            </a:r>
            <a:r>
              <a:rPr lang="es-ES" sz="1800" dirty="0" smtClean="0">
                <a:solidFill>
                  <a:schemeClr val="tx1"/>
                </a:solidFill>
                <a:latin typeface="Century Gothic" pitchFamily="34" charset="0"/>
              </a:rPr>
              <a:t> 	           Jenifer </a:t>
            </a:r>
            <a:r>
              <a:rPr lang="es-ES" sz="1800" dirty="0" smtClean="0">
                <a:solidFill>
                  <a:schemeClr val="tx1"/>
                </a:solidFill>
                <a:latin typeface="Century Gothic" pitchFamily="34" charset="0"/>
              </a:rPr>
              <a:t>Rebollo </a:t>
            </a:r>
            <a:r>
              <a:rPr lang="es-ES" sz="1800" dirty="0" smtClean="0">
                <a:solidFill>
                  <a:schemeClr val="tx1"/>
                </a:solidFill>
                <a:latin typeface="Century Gothic" pitchFamily="34" charset="0"/>
              </a:rPr>
              <a:t>Norberto</a:t>
            </a:r>
          </a:p>
          <a:p>
            <a:pPr algn="r"/>
            <a:r>
              <a:rPr lang="es-ES" sz="1800" dirty="0" smtClean="0">
                <a:solidFill>
                  <a:schemeClr val="tx1"/>
                </a:solidFill>
                <a:latin typeface="Century Gothic" pitchFamily="34" charset="0"/>
              </a:rPr>
              <a:t>	Gerente</a:t>
            </a:r>
          </a:p>
          <a:p>
            <a:pPr algn="r"/>
            <a:endParaRPr lang="es-ES" sz="1800" dirty="0" smtClean="0">
              <a:solidFill>
                <a:schemeClr val="tx1"/>
              </a:solidFill>
              <a:latin typeface="Century Gothic" pitchFamily="34" charset="0"/>
            </a:endParaRPr>
          </a:p>
          <a:p>
            <a:pPr algn="r"/>
            <a:r>
              <a:rPr lang="es-ES" sz="1800" dirty="0" smtClean="0">
                <a:solidFill>
                  <a:schemeClr val="tx1"/>
                </a:solidFill>
                <a:latin typeface="Century Gothic" pitchFamily="34" charset="0"/>
              </a:rPr>
              <a:t>Federación Estatal de Lesbianas, Gais, Transexuales y Bisexuales  </a:t>
            </a:r>
            <a:endParaRPr lang="es-ES" sz="1800" dirty="0" smtClean="0">
              <a:solidFill>
                <a:schemeClr val="tx1"/>
              </a:solidFill>
              <a:latin typeface="Century Gothic" pitchFamily="34" charset="0"/>
            </a:endParaRPr>
          </a:p>
          <a:p>
            <a:endParaRPr lang="es-ES" sz="1800" dirty="0" smtClean="0">
              <a:solidFill>
                <a:schemeClr val="tx1"/>
              </a:solidFill>
              <a:latin typeface="Century Gothic" pitchFamily="34" charset="0"/>
            </a:endParaRPr>
          </a:p>
          <a:p>
            <a:endParaRPr lang="es-ES" sz="1800" dirty="0" smtClean="0">
              <a:solidFill>
                <a:schemeClr val="tx1"/>
              </a:solidFill>
              <a:latin typeface="Century Gothic" pitchFamily="34" charset="0"/>
            </a:endParaRPr>
          </a:p>
          <a:p>
            <a:endParaRPr lang="es-ES" sz="1800" dirty="0" smtClean="0">
              <a:solidFill>
                <a:schemeClr val="tx1"/>
              </a:solidFill>
              <a:latin typeface="Century Gothic" pitchFamily="34" charset="0"/>
            </a:endParaRPr>
          </a:p>
          <a:p>
            <a:endParaRPr lang="es-ES_tradnl" sz="1800" dirty="0" smtClean="0">
              <a:solidFill>
                <a:schemeClr val="tx1"/>
              </a:solidFill>
              <a:latin typeface="Century Gothic" pitchFamily="34" charset="0"/>
            </a:endParaRPr>
          </a:p>
        </p:txBody>
      </p:sp>
      <p:sp>
        <p:nvSpPr>
          <p:cNvPr id="6" name="5 Rectángulo"/>
          <p:cNvSpPr/>
          <p:nvPr/>
        </p:nvSpPr>
        <p:spPr>
          <a:xfrm>
            <a:off x="0" y="6453336"/>
            <a:ext cx="9144000" cy="404664"/>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10 Imagen" descr="logo_FELGTB-01.jpg"/>
          <p:cNvPicPr>
            <a:picLocks noChangeAspect="1"/>
          </p:cNvPicPr>
          <p:nvPr/>
        </p:nvPicPr>
        <p:blipFill>
          <a:blip r:embed="rId2" cstate="print"/>
          <a:stretch>
            <a:fillRect/>
          </a:stretch>
        </p:blipFill>
        <p:spPr>
          <a:xfrm>
            <a:off x="0" y="6422844"/>
            <a:ext cx="1331640" cy="435155"/>
          </a:xfrm>
          <a:prstGeom prst="rect">
            <a:avLst/>
          </a:prstGeom>
        </p:spPr>
      </p:pic>
      <p:sp>
        <p:nvSpPr>
          <p:cNvPr id="10" name="9 Título"/>
          <p:cNvSpPr>
            <a:spLocks noGrp="1"/>
          </p:cNvSpPr>
          <p:nvPr>
            <p:ph type="ctrTitle"/>
          </p:nvPr>
        </p:nvSpPr>
        <p:spPr>
          <a:xfrm>
            <a:off x="1115616" y="2276872"/>
            <a:ext cx="7414592" cy="1154559"/>
          </a:xfrm>
        </p:spPr>
        <p:txBody>
          <a:bodyPr>
            <a:noAutofit/>
          </a:bodyPr>
          <a:lstStyle/>
          <a:p>
            <a:r>
              <a:rPr lang="es-ES" altLang="es-ES" sz="2400" b="1" dirty="0" smtClean="0">
                <a:latin typeface="Verdana" pitchFamily="34" charset="0"/>
                <a:ea typeface="Verdana" pitchFamily="34" charset="0"/>
                <a:cs typeface="Verdana" pitchFamily="34" charset="0"/>
              </a:rPr>
              <a:t>I Jornada de trabajo sobre los delitos de odio en España</a:t>
            </a:r>
            <a:br>
              <a:rPr lang="es-ES" altLang="es-ES" sz="2400" b="1" dirty="0" smtClean="0">
                <a:latin typeface="Verdana" pitchFamily="34" charset="0"/>
                <a:ea typeface="Verdana" pitchFamily="34" charset="0"/>
                <a:cs typeface="Verdana" pitchFamily="34" charset="0"/>
              </a:rPr>
            </a:br>
            <a:r>
              <a:rPr lang="es-ES" altLang="es-ES" sz="2400" b="1" dirty="0" smtClean="0">
                <a:latin typeface="Verdana" pitchFamily="34" charset="0"/>
                <a:ea typeface="Verdana" pitchFamily="34" charset="0"/>
                <a:cs typeface="Verdana" pitchFamily="34" charset="0"/>
              </a:rPr>
              <a:t/>
            </a:r>
            <a:br>
              <a:rPr lang="es-ES" altLang="es-ES" sz="2400" b="1" dirty="0" smtClean="0">
                <a:latin typeface="Verdana" pitchFamily="34" charset="0"/>
                <a:ea typeface="Verdana" pitchFamily="34" charset="0"/>
                <a:cs typeface="Verdana" pitchFamily="34" charset="0"/>
              </a:rPr>
            </a:br>
            <a:r>
              <a:rPr lang="es-ES" sz="2400" b="1" dirty="0" smtClean="0"/>
              <a:t> </a:t>
            </a:r>
            <a:br>
              <a:rPr lang="es-ES" sz="2400" b="1" dirty="0" smtClean="0"/>
            </a:br>
            <a:r>
              <a:rPr lang="es-ES" altLang="es-ES" sz="2400" b="1" dirty="0" smtClean="0">
                <a:latin typeface="Verdana" pitchFamily="34" charset="0"/>
                <a:ea typeface="Verdana" pitchFamily="34" charset="0"/>
                <a:cs typeface="Verdana" pitchFamily="34" charset="0"/>
              </a:rPr>
              <a:t/>
            </a:r>
            <a:br>
              <a:rPr lang="es-ES" altLang="es-ES" sz="2400" b="1" dirty="0" smtClean="0">
                <a:latin typeface="Verdana" pitchFamily="34" charset="0"/>
                <a:ea typeface="Verdana" pitchFamily="34" charset="0"/>
                <a:cs typeface="Verdana" pitchFamily="34" charset="0"/>
              </a:rPr>
            </a:br>
            <a:r>
              <a:rPr lang="es-ES" altLang="es-ES" sz="2400" b="1" dirty="0" smtClean="0">
                <a:latin typeface="Verdana" pitchFamily="34" charset="0"/>
                <a:ea typeface="Verdana" pitchFamily="34" charset="0"/>
                <a:cs typeface="Verdana" pitchFamily="34" charset="0"/>
              </a:rPr>
              <a:t/>
            </a:r>
            <a:br>
              <a:rPr lang="es-ES" altLang="es-ES" sz="2400" b="1" dirty="0" smtClean="0">
                <a:latin typeface="Verdana" pitchFamily="34" charset="0"/>
                <a:ea typeface="Verdana" pitchFamily="34" charset="0"/>
                <a:cs typeface="Verdana" pitchFamily="34" charset="0"/>
              </a:rPr>
            </a:br>
            <a:r>
              <a:rPr lang="es-ES" altLang="es-ES" sz="1800" dirty="0" smtClean="0">
                <a:latin typeface="Verdana" pitchFamily="34" charset="0"/>
                <a:ea typeface="Verdana" pitchFamily="34" charset="0"/>
                <a:cs typeface="Verdana" pitchFamily="34" charset="0"/>
              </a:rPr>
              <a:t>20 </a:t>
            </a:r>
            <a:r>
              <a:rPr lang="es-ES" altLang="es-ES" sz="1800" dirty="0" smtClean="0">
                <a:latin typeface="Verdana" pitchFamily="34" charset="0"/>
                <a:ea typeface="Verdana" pitchFamily="34" charset="0"/>
                <a:cs typeface="Verdana" pitchFamily="34" charset="0"/>
              </a:rPr>
              <a:t>y 21 de </a:t>
            </a:r>
            <a:r>
              <a:rPr lang="es-ES" altLang="es-ES" sz="1800" dirty="0" smtClean="0">
                <a:latin typeface="Verdana" pitchFamily="34" charset="0"/>
                <a:ea typeface="Verdana" pitchFamily="34" charset="0"/>
                <a:cs typeface="Verdana" pitchFamily="34" charset="0"/>
              </a:rPr>
              <a:t>Abril</a:t>
            </a:r>
            <a:br>
              <a:rPr lang="es-ES" altLang="es-ES" sz="1800" dirty="0" smtClean="0">
                <a:latin typeface="Verdana" pitchFamily="34" charset="0"/>
                <a:ea typeface="Verdana" pitchFamily="34" charset="0"/>
                <a:cs typeface="Verdana" pitchFamily="34" charset="0"/>
              </a:rPr>
            </a:br>
            <a:r>
              <a:rPr lang="es-ES" altLang="es-ES" sz="1800" dirty="0" smtClean="0">
                <a:latin typeface="Verdana" pitchFamily="34" charset="0"/>
                <a:ea typeface="Verdana" pitchFamily="34" charset="0"/>
                <a:cs typeface="Verdana" pitchFamily="34" charset="0"/>
              </a:rPr>
              <a:t/>
            </a:r>
            <a:br>
              <a:rPr lang="es-ES" altLang="es-ES" sz="1800" dirty="0" smtClean="0">
                <a:latin typeface="Verdana" pitchFamily="34" charset="0"/>
                <a:ea typeface="Verdana" pitchFamily="34" charset="0"/>
                <a:cs typeface="Verdana" pitchFamily="34" charset="0"/>
              </a:rPr>
            </a:br>
            <a:r>
              <a:rPr lang="es-ES" altLang="es-ES" sz="1800" dirty="0" smtClean="0">
                <a:latin typeface="Verdana" pitchFamily="34" charset="0"/>
                <a:ea typeface="Verdana" pitchFamily="34" charset="0"/>
                <a:cs typeface="Verdana" pitchFamily="34" charset="0"/>
              </a:rPr>
              <a:t>Valencia</a:t>
            </a:r>
            <a:endParaRPr lang="es-ES" sz="1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5733256"/>
            <a:ext cx="9144000" cy="752947"/>
          </a:xfrm>
        </p:spPr>
        <p:txBody>
          <a:bodyPr>
            <a:normAutofit/>
          </a:bodyPr>
          <a:lstStyle/>
          <a:p>
            <a:pPr algn="just">
              <a:buNone/>
            </a:pPr>
            <a:r>
              <a:rPr lang="es-ES" dirty="0">
                <a:solidFill>
                  <a:srgbClr val="FF3399"/>
                </a:solidFill>
              </a:rPr>
              <a:t>	</a:t>
            </a:r>
          </a:p>
        </p:txBody>
      </p:sp>
      <p:sp>
        <p:nvSpPr>
          <p:cNvPr id="10" name="4 Rectángulo"/>
          <p:cNvSpPr/>
          <p:nvPr/>
        </p:nvSpPr>
        <p:spPr>
          <a:xfrm>
            <a:off x="0" y="6453336"/>
            <a:ext cx="9144000" cy="404664"/>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5 Imagen" descr="logo_FELGTB-01.jpg"/>
          <p:cNvPicPr>
            <a:picLocks noChangeAspect="1"/>
          </p:cNvPicPr>
          <p:nvPr/>
        </p:nvPicPr>
        <p:blipFill>
          <a:blip r:embed="rId3" cstate="print"/>
          <a:stretch>
            <a:fillRect/>
          </a:stretch>
        </p:blipFill>
        <p:spPr>
          <a:xfrm>
            <a:off x="0" y="6422844"/>
            <a:ext cx="1331640" cy="435155"/>
          </a:xfrm>
          <a:prstGeom prst="rect">
            <a:avLst/>
          </a:prstGeom>
        </p:spPr>
      </p:pic>
      <p:sp>
        <p:nvSpPr>
          <p:cNvPr id="14" name="1 Título"/>
          <p:cNvSpPr>
            <a:spLocks noGrp="1"/>
          </p:cNvSpPr>
          <p:nvPr>
            <p:ph type="title"/>
          </p:nvPr>
        </p:nvSpPr>
        <p:spPr>
          <a:xfrm>
            <a:off x="457200" y="274638"/>
            <a:ext cx="8229600" cy="1143000"/>
          </a:xfrm>
        </p:spPr>
        <p:txBody>
          <a:bodyPr>
            <a:normAutofit/>
          </a:bodyPr>
          <a:lstStyle/>
          <a:p>
            <a:r>
              <a:rPr lang="es-ES" sz="2800" dirty="0" smtClean="0">
                <a:solidFill>
                  <a:srgbClr val="FF3399"/>
                </a:solidFill>
                <a:latin typeface="Century Gothic" pitchFamily="34" charset="0"/>
              </a:rPr>
              <a:t>MECANISMOS Y ESPACIOS DE </a:t>
            </a:r>
            <a:r>
              <a:rPr lang="es-ES" sz="2800" dirty="0" smtClean="0">
                <a:solidFill>
                  <a:srgbClr val="FF3399"/>
                </a:solidFill>
                <a:latin typeface="Century Gothic" pitchFamily="34" charset="0"/>
              </a:rPr>
              <a:t>COORDINACIÓN: RESUMEN </a:t>
            </a:r>
            <a:endParaRPr lang="es-ES" sz="2800" dirty="0">
              <a:solidFill>
                <a:srgbClr val="FF3399"/>
              </a:solidFill>
              <a:latin typeface="Century Gothic" pitchFamily="34" charset="0"/>
            </a:endParaRPr>
          </a:p>
        </p:txBody>
      </p:sp>
      <p:graphicFrame>
        <p:nvGraphicFramePr>
          <p:cNvPr id="16" name="15 Tabla"/>
          <p:cNvGraphicFramePr>
            <a:graphicFrameLocks noGrp="1"/>
          </p:cNvGraphicFramePr>
          <p:nvPr/>
        </p:nvGraphicFramePr>
        <p:xfrm>
          <a:off x="1259632" y="2060848"/>
          <a:ext cx="6559624" cy="3439828"/>
        </p:xfrm>
        <a:graphic>
          <a:graphicData uri="http://schemas.openxmlformats.org/drawingml/2006/table">
            <a:tbl>
              <a:tblPr/>
              <a:tblGrid>
                <a:gridCol w="2449854"/>
                <a:gridCol w="2449854"/>
                <a:gridCol w="1659916"/>
              </a:tblGrid>
              <a:tr h="244836">
                <a:tc rowSpan="3">
                  <a:txBody>
                    <a:bodyPr/>
                    <a:lstStyle/>
                    <a:p>
                      <a:pPr algn="ctr" rtl="0" fontAlgn="ctr"/>
                      <a:r>
                        <a:rPr lang="es-ES" sz="1800" b="0" i="0" u="none" strike="noStrike" dirty="0">
                          <a:solidFill>
                            <a:srgbClr val="000000"/>
                          </a:solidFill>
                          <a:latin typeface="Corbel"/>
                        </a:rPr>
                        <a:t>Grupo de expertas/os</a:t>
                      </a:r>
                    </a:p>
                  </a:txBody>
                  <a:tcPr marL="9525" marR="9525" marT="9525" marB="0" anchor="ctr">
                    <a:lnL w="12700" cap="flat" cmpd="sng" algn="ctr">
                      <a:solidFill>
                        <a:srgbClr val="B3CC82"/>
                      </a:solidFill>
                      <a:prstDash val="solid"/>
                      <a:round/>
                      <a:headEnd type="none" w="med" len="med"/>
                      <a:tailEnd type="none" w="med" len="med"/>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D8D8D8"/>
                    </a:solidFill>
                  </a:tcPr>
                </a:tc>
                <a:tc>
                  <a:txBody>
                    <a:bodyPr/>
                    <a:lstStyle/>
                    <a:p>
                      <a:pPr algn="ctr" rtl="0" fontAlgn="ctr"/>
                      <a:r>
                        <a:rPr lang="es-ES" sz="1200" b="0" i="0" u="none" strike="noStrike">
                          <a:solidFill>
                            <a:srgbClr val="000000"/>
                          </a:solidFill>
                          <a:latin typeface="Corbel"/>
                        </a:rPr>
                        <a:t>3 reuniones de trabajo</a:t>
                      </a:r>
                      <a:r>
                        <a:rPr lang="es-ES" sz="1200" b="0" i="0" u="none" strike="noStrike">
                          <a:solidFill>
                            <a:srgbClr val="000000"/>
                          </a:solidFill>
                          <a:latin typeface="Cambria"/>
                        </a:rPr>
                        <a:t> </a:t>
                      </a:r>
                      <a:endParaRPr lang="es-ES" sz="1200" b="0" i="0" u="none" strike="noStrike">
                        <a:solidFill>
                          <a:srgbClr val="000000"/>
                        </a:solidFill>
                        <a:latin typeface="Corbel"/>
                      </a:endParaRPr>
                    </a:p>
                  </a:txBody>
                  <a:tcPr marL="9525" marR="9525" marT="9525" marB="0" anchor="ctr">
                    <a:lnL w="12700" cap="flat" cmpd="sng" algn="ctr">
                      <a:solidFill>
                        <a:srgbClr val="B3CC82"/>
                      </a:solidFill>
                      <a:prstDash val="solid"/>
                      <a:round/>
                      <a:headEnd type="none" w="med" len="med"/>
                      <a:tailEnd type="none" w="med" len="med"/>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D8D8D8"/>
                    </a:solidFill>
                  </a:tcPr>
                </a:tc>
                <a:tc>
                  <a:txBody>
                    <a:bodyPr/>
                    <a:lstStyle/>
                    <a:p>
                      <a:pPr algn="ctr" rtl="0" fontAlgn="ctr"/>
                      <a:r>
                        <a:rPr lang="es-ES" sz="1200" b="0" i="0" u="none" strike="noStrike">
                          <a:solidFill>
                            <a:srgbClr val="000000"/>
                          </a:solidFill>
                          <a:latin typeface="Corbel"/>
                        </a:rPr>
                        <a:t>Estratégica</a:t>
                      </a:r>
                      <a:r>
                        <a:rPr lang="es-ES" sz="1200" b="0" i="0" u="none" strike="noStrike">
                          <a:solidFill>
                            <a:srgbClr val="000000"/>
                          </a:solidFill>
                          <a:latin typeface="Cambria"/>
                        </a:rPr>
                        <a:t> </a:t>
                      </a:r>
                      <a:endParaRPr lang="es-ES" sz="1200" b="0" i="0" u="none" strike="noStrike">
                        <a:solidFill>
                          <a:srgbClr val="000000"/>
                        </a:solidFill>
                        <a:latin typeface="Corbel"/>
                      </a:endParaRPr>
                    </a:p>
                  </a:txBody>
                  <a:tcPr marL="9525" marR="9525" marT="9525" marB="0" anchor="ctr">
                    <a:lnL w="12700" cap="flat" cmpd="sng" algn="ctr">
                      <a:solidFill>
                        <a:srgbClr val="B3CC82"/>
                      </a:solidFill>
                      <a:prstDash val="solid"/>
                      <a:round/>
                      <a:headEnd type="none" w="med" len="med"/>
                      <a:tailEnd type="none" w="med" len="med"/>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D8D8D8"/>
                    </a:solidFill>
                  </a:tcPr>
                </a:tc>
              </a:tr>
              <a:tr h="266653">
                <a:tc vMerge="1">
                  <a:txBody>
                    <a:bodyPr/>
                    <a:lstStyle/>
                    <a:p>
                      <a:endParaRPr lang="es-ES"/>
                    </a:p>
                  </a:txBody>
                  <a:tcPr/>
                </a:tc>
                <a:tc>
                  <a:txBody>
                    <a:bodyPr/>
                    <a:lstStyle/>
                    <a:p>
                      <a:pPr algn="ctr" rtl="0" fontAlgn="ctr"/>
                      <a:r>
                        <a:rPr lang="es-ES" sz="1200" b="0" i="0" u="none" strike="noStrike">
                          <a:solidFill>
                            <a:srgbClr val="000000"/>
                          </a:solidFill>
                          <a:latin typeface="Corbel"/>
                        </a:rPr>
                        <a:t>Jornada de intercambio</a:t>
                      </a:r>
                      <a:r>
                        <a:rPr lang="es-ES" sz="1200" b="0" i="0" u="none" strike="noStrike">
                          <a:solidFill>
                            <a:srgbClr val="000000"/>
                          </a:solidFill>
                          <a:latin typeface="Cambria"/>
                        </a:rPr>
                        <a:t> </a:t>
                      </a:r>
                      <a:endParaRPr lang="es-ES" sz="1200" b="0" i="0" u="none" strike="noStrike">
                        <a:solidFill>
                          <a:srgbClr val="000000"/>
                        </a:solidFill>
                        <a:latin typeface="Corbel"/>
                      </a:endParaRPr>
                    </a:p>
                  </a:txBody>
                  <a:tcPr marL="9525" marR="9525" marT="9525" marB="0" anchor="ctr">
                    <a:lnL w="12700" cap="flat" cmpd="sng" algn="ctr">
                      <a:solidFill>
                        <a:srgbClr val="B3CC82"/>
                      </a:solidFill>
                      <a:prstDash val="solid"/>
                      <a:round/>
                      <a:headEnd type="none" w="med" len="med"/>
                      <a:tailEnd type="none" w="med" len="med"/>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D8D8D8"/>
                    </a:solidFill>
                  </a:tcPr>
                </a:tc>
                <a:tc>
                  <a:txBody>
                    <a:bodyPr/>
                    <a:lstStyle/>
                    <a:p>
                      <a:pPr algn="ctr" rtl="0" fontAlgn="ctr"/>
                      <a:r>
                        <a:rPr lang="es-ES" sz="1200" b="0" i="0" u="none" strike="noStrike">
                          <a:solidFill>
                            <a:srgbClr val="000000"/>
                          </a:solidFill>
                          <a:latin typeface="Corbel"/>
                        </a:rPr>
                        <a:t>Estratégica</a:t>
                      </a:r>
                      <a:r>
                        <a:rPr lang="es-ES" sz="1200" b="0" i="0" u="none" strike="noStrike">
                          <a:solidFill>
                            <a:srgbClr val="000000"/>
                          </a:solidFill>
                          <a:latin typeface="Cambria"/>
                        </a:rPr>
                        <a:t> </a:t>
                      </a:r>
                      <a:endParaRPr lang="es-ES" sz="1200" b="0" i="0" u="none" strike="noStrike">
                        <a:solidFill>
                          <a:srgbClr val="000000"/>
                        </a:solidFill>
                        <a:latin typeface="Corbel"/>
                      </a:endParaRPr>
                    </a:p>
                  </a:txBody>
                  <a:tcPr marL="9525" marR="9525" marT="9525" marB="0" anchor="ctr">
                    <a:lnL w="12700" cap="flat" cmpd="sng" algn="ctr">
                      <a:solidFill>
                        <a:srgbClr val="B3CC82"/>
                      </a:solidFill>
                      <a:prstDash val="solid"/>
                      <a:round/>
                      <a:headEnd type="none" w="med" len="med"/>
                      <a:tailEnd type="none" w="med" len="med"/>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D8D8D8"/>
                    </a:solidFill>
                  </a:tcPr>
                </a:tc>
              </a:tr>
              <a:tr h="399980">
                <a:tc vMerge="1">
                  <a:txBody>
                    <a:bodyPr/>
                    <a:lstStyle/>
                    <a:p>
                      <a:endParaRPr lang="es-ES"/>
                    </a:p>
                  </a:txBody>
                  <a:tcPr/>
                </a:tc>
                <a:tc>
                  <a:txBody>
                    <a:bodyPr/>
                    <a:lstStyle/>
                    <a:p>
                      <a:pPr algn="ctr" rtl="0" fontAlgn="ctr"/>
                      <a:r>
                        <a:rPr lang="es-ES" sz="1200" b="0" i="0" u="none" strike="noStrike">
                          <a:solidFill>
                            <a:srgbClr val="000000"/>
                          </a:solidFill>
                          <a:latin typeface="Corbel"/>
                        </a:rPr>
                        <a:t>Reuniones bilaterales</a:t>
                      </a:r>
                      <a:r>
                        <a:rPr lang="es-ES" sz="1200" b="0" i="0" u="none" strike="noStrike">
                          <a:solidFill>
                            <a:srgbClr val="000000"/>
                          </a:solidFill>
                          <a:latin typeface="Cambria"/>
                        </a:rPr>
                        <a:t> </a:t>
                      </a:r>
                      <a:endParaRPr lang="es-ES" sz="1200" b="0" i="0" u="none" strike="noStrike">
                        <a:solidFill>
                          <a:srgbClr val="000000"/>
                        </a:solidFill>
                        <a:latin typeface="Corbel"/>
                      </a:endParaRPr>
                    </a:p>
                  </a:txBody>
                  <a:tcPr marL="9525" marR="9525" marT="9525" marB="0" anchor="ctr">
                    <a:lnL w="12700" cap="flat" cmpd="sng" algn="ctr">
                      <a:solidFill>
                        <a:srgbClr val="B3CC82"/>
                      </a:solidFill>
                      <a:prstDash val="solid"/>
                      <a:round/>
                      <a:headEnd type="none" w="med" len="med"/>
                      <a:tailEnd type="none" w="med" len="med"/>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D8D8D8"/>
                    </a:solidFill>
                  </a:tcPr>
                </a:tc>
                <a:tc>
                  <a:txBody>
                    <a:bodyPr/>
                    <a:lstStyle/>
                    <a:p>
                      <a:pPr algn="ctr" rtl="0" fontAlgn="ctr"/>
                      <a:r>
                        <a:rPr lang="es-ES" sz="1200" b="0" i="0" u="none" strike="noStrike">
                          <a:solidFill>
                            <a:srgbClr val="000000"/>
                          </a:solidFill>
                          <a:latin typeface="Corbel"/>
                        </a:rPr>
                        <a:t>Operativa</a:t>
                      </a:r>
                      <a:r>
                        <a:rPr lang="es-ES" sz="1200" b="0" i="0" u="none" strike="noStrike">
                          <a:solidFill>
                            <a:srgbClr val="000000"/>
                          </a:solidFill>
                          <a:latin typeface="Cambria"/>
                        </a:rPr>
                        <a:t> </a:t>
                      </a:r>
                      <a:endParaRPr lang="es-ES" sz="1200" b="0" i="0" u="none" strike="noStrike">
                        <a:solidFill>
                          <a:srgbClr val="000000"/>
                        </a:solidFill>
                        <a:latin typeface="Corbel"/>
                      </a:endParaRPr>
                    </a:p>
                  </a:txBody>
                  <a:tcPr marL="9525" marR="9525" marT="9525" marB="0" anchor="ctr">
                    <a:lnL w="12700" cap="flat" cmpd="sng" algn="ctr">
                      <a:solidFill>
                        <a:srgbClr val="B3CC82"/>
                      </a:solidFill>
                      <a:prstDash val="solid"/>
                      <a:round/>
                      <a:headEnd type="none" w="med" len="med"/>
                      <a:tailEnd type="none" w="med" len="med"/>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D8D8D8"/>
                    </a:solidFill>
                  </a:tcPr>
                </a:tc>
              </a:tr>
              <a:tr h="477552">
                <a:tc rowSpan="2">
                  <a:txBody>
                    <a:bodyPr/>
                    <a:lstStyle/>
                    <a:p>
                      <a:pPr algn="ctr" rtl="0" fontAlgn="ctr"/>
                      <a:r>
                        <a:rPr lang="es-ES" sz="1800" b="0" i="0" u="none" strike="noStrike" dirty="0">
                          <a:solidFill>
                            <a:srgbClr val="000000"/>
                          </a:solidFill>
                          <a:latin typeface="Corbel"/>
                        </a:rPr>
                        <a:t>Socios líderes</a:t>
                      </a:r>
                      <a:r>
                        <a:rPr lang="es-ES" sz="1800" b="0" i="0" u="none" strike="noStrike" dirty="0">
                          <a:solidFill>
                            <a:srgbClr val="000000"/>
                          </a:solidFill>
                          <a:latin typeface="Cambria"/>
                        </a:rPr>
                        <a:t> </a:t>
                      </a:r>
                      <a:endParaRPr lang="es-ES" sz="1800" b="0" i="0" u="none" strike="noStrike" dirty="0">
                        <a:solidFill>
                          <a:srgbClr val="000000"/>
                        </a:solidFill>
                        <a:latin typeface="Corbel"/>
                      </a:endParaRPr>
                    </a:p>
                  </a:txBody>
                  <a:tcPr marL="9525" marR="9525" marT="9525" marB="0" anchor="ctr">
                    <a:lnL w="12700" cap="flat" cmpd="sng" algn="ctr">
                      <a:solidFill>
                        <a:srgbClr val="B3CC82"/>
                      </a:solidFill>
                      <a:prstDash val="solid"/>
                      <a:round/>
                      <a:headEnd type="none" w="med" len="med"/>
                      <a:tailEnd type="none" w="med" len="med"/>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D8D8D8"/>
                    </a:solidFill>
                  </a:tcPr>
                </a:tc>
                <a:tc>
                  <a:txBody>
                    <a:bodyPr/>
                    <a:lstStyle/>
                    <a:p>
                      <a:pPr algn="ctr" rtl="0" fontAlgn="ctr"/>
                      <a:r>
                        <a:rPr lang="es-ES" sz="1200" b="0" i="0" u="none" strike="noStrike" dirty="0">
                          <a:solidFill>
                            <a:srgbClr val="000000"/>
                          </a:solidFill>
                          <a:latin typeface="Corbel"/>
                        </a:rPr>
                        <a:t>Reuniones bilaterales entre socios</a:t>
                      </a:r>
                      <a:r>
                        <a:rPr lang="es-ES" sz="1200" b="0" i="0" u="none" strike="noStrike" dirty="0">
                          <a:solidFill>
                            <a:srgbClr val="000000"/>
                          </a:solidFill>
                          <a:latin typeface="Cambria"/>
                        </a:rPr>
                        <a:t> </a:t>
                      </a:r>
                      <a:endParaRPr lang="es-ES" sz="1200" b="0" i="0" u="none" strike="noStrike" dirty="0">
                        <a:solidFill>
                          <a:srgbClr val="000000"/>
                        </a:solidFill>
                        <a:latin typeface="Corbel"/>
                      </a:endParaRPr>
                    </a:p>
                  </a:txBody>
                  <a:tcPr marL="9525" marR="9525" marT="9525" marB="0" anchor="ctr">
                    <a:lnL w="12700" cap="flat" cmpd="sng" algn="ctr">
                      <a:solidFill>
                        <a:srgbClr val="B3CC82"/>
                      </a:solidFill>
                      <a:prstDash val="solid"/>
                      <a:round/>
                      <a:headEnd type="none" w="med" len="med"/>
                      <a:tailEnd type="none" w="med" len="med"/>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D8D8D8"/>
                    </a:solidFill>
                  </a:tcPr>
                </a:tc>
                <a:tc>
                  <a:txBody>
                    <a:bodyPr/>
                    <a:lstStyle/>
                    <a:p>
                      <a:pPr algn="ctr" rtl="0" fontAlgn="ctr"/>
                      <a:r>
                        <a:rPr lang="es-ES" sz="1200" b="0" i="0" u="none" strike="noStrike">
                          <a:solidFill>
                            <a:srgbClr val="000000"/>
                          </a:solidFill>
                          <a:latin typeface="Corbel"/>
                        </a:rPr>
                        <a:t>Operativa</a:t>
                      </a:r>
                      <a:r>
                        <a:rPr lang="es-ES" sz="1200" b="0" i="0" u="none" strike="noStrike">
                          <a:solidFill>
                            <a:srgbClr val="000000"/>
                          </a:solidFill>
                          <a:latin typeface="Cambria"/>
                        </a:rPr>
                        <a:t> </a:t>
                      </a:r>
                      <a:endParaRPr lang="es-ES" sz="1200" b="0" i="0" u="none" strike="noStrike">
                        <a:solidFill>
                          <a:srgbClr val="000000"/>
                        </a:solidFill>
                        <a:latin typeface="Corbel"/>
                      </a:endParaRPr>
                    </a:p>
                  </a:txBody>
                  <a:tcPr marL="9525" marR="9525" marT="9525" marB="0" anchor="ctr">
                    <a:lnL w="12700" cap="flat" cmpd="sng" algn="ctr">
                      <a:solidFill>
                        <a:srgbClr val="B3CC82"/>
                      </a:solidFill>
                      <a:prstDash val="solid"/>
                      <a:round/>
                      <a:headEnd type="none" w="med" len="med"/>
                      <a:tailEnd type="none" w="med" len="med"/>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D8D8D8"/>
                    </a:solidFill>
                  </a:tcPr>
                </a:tc>
              </a:tr>
              <a:tr h="244836">
                <a:tc vMerge="1">
                  <a:txBody>
                    <a:bodyPr/>
                    <a:lstStyle/>
                    <a:p>
                      <a:endParaRPr lang="es-ES"/>
                    </a:p>
                  </a:txBody>
                  <a:tcPr/>
                </a:tc>
                <a:tc>
                  <a:txBody>
                    <a:bodyPr/>
                    <a:lstStyle/>
                    <a:p>
                      <a:pPr algn="ctr" rtl="0" fontAlgn="ctr"/>
                      <a:r>
                        <a:rPr lang="es-ES" sz="1200" b="0" i="0" u="none" strike="noStrike" dirty="0">
                          <a:solidFill>
                            <a:srgbClr val="000000"/>
                          </a:solidFill>
                          <a:latin typeface="Corbel"/>
                        </a:rPr>
                        <a:t>Reuniones con socios europeos</a:t>
                      </a:r>
                      <a:r>
                        <a:rPr lang="es-ES" sz="1200" b="0" i="0" u="none" strike="noStrike" dirty="0">
                          <a:solidFill>
                            <a:srgbClr val="000000"/>
                          </a:solidFill>
                          <a:latin typeface="Cambria"/>
                        </a:rPr>
                        <a:t> </a:t>
                      </a:r>
                      <a:endParaRPr lang="es-ES" sz="1200" b="0" i="0" u="none" strike="noStrike" dirty="0">
                        <a:solidFill>
                          <a:srgbClr val="000000"/>
                        </a:solidFill>
                        <a:latin typeface="Corbel"/>
                      </a:endParaRPr>
                    </a:p>
                  </a:txBody>
                  <a:tcPr marL="9525" marR="9525" marT="9525" marB="0" anchor="ctr">
                    <a:lnL w="12700" cap="flat" cmpd="sng" algn="ctr">
                      <a:solidFill>
                        <a:srgbClr val="B3CC82"/>
                      </a:solidFill>
                      <a:prstDash val="solid"/>
                      <a:round/>
                      <a:headEnd type="none" w="med" len="med"/>
                      <a:tailEnd type="none" w="med" len="med"/>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D8D8D8"/>
                    </a:solidFill>
                  </a:tcPr>
                </a:tc>
                <a:tc>
                  <a:txBody>
                    <a:bodyPr/>
                    <a:lstStyle/>
                    <a:p>
                      <a:pPr algn="ctr" rtl="0" fontAlgn="ctr"/>
                      <a:r>
                        <a:rPr lang="es-ES" sz="1200" b="0" i="0" u="none" strike="noStrike">
                          <a:solidFill>
                            <a:srgbClr val="000000"/>
                          </a:solidFill>
                          <a:latin typeface="Corbel"/>
                        </a:rPr>
                        <a:t>Estratégica </a:t>
                      </a:r>
                    </a:p>
                  </a:txBody>
                  <a:tcPr marL="9525" marR="9525" marT="9525" marB="0" anchor="ctr">
                    <a:lnL w="12700" cap="flat" cmpd="sng" algn="ctr">
                      <a:solidFill>
                        <a:srgbClr val="B3CC82"/>
                      </a:solidFill>
                      <a:prstDash val="solid"/>
                      <a:round/>
                      <a:headEnd type="none" w="med" len="med"/>
                      <a:tailEnd type="none" w="med" len="med"/>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D8D8D8"/>
                    </a:solidFill>
                  </a:tcPr>
                </a:tc>
              </a:tr>
              <a:tr h="509066">
                <a:tc rowSpan="2">
                  <a:txBody>
                    <a:bodyPr/>
                    <a:lstStyle/>
                    <a:p>
                      <a:pPr algn="ctr" rtl="0" fontAlgn="ctr"/>
                      <a:r>
                        <a:rPr lang="es-ES" sz="1800" b="0" i="0" u="none" strike="noStrike">
                          <a:solidFill>
                            <a:srgbClr val="000000"/>
                          </a:solidFill>
                          <a:latin typeface="Corbel"/>
                        </a:rPr>
                        <a:t>Red interna </a:t>
                      </a:r>
                      <a:r>
                        <a:rPr lang="es-ES" sz="1800" b="0" i="0" u="none" strike="noStrike">
                          <a:solidFill>
                            <a:srgbClr val="000000"/>
                          </a:solidFill>
                          <a:latin typeface="Cambria"/>
                        </a:rPr>
                        <a:t> </a:t>
                      </a:r>
                      <a:endParaRPr lang="es-ES" sz="1800" b="0" i="0" u="none" strike="noStrike">
                        <a:solidFill>
                          <a:srgbClr val="000000"/>
                        </a:solidFill>
                        <a:latin typeface="Corbel"/>
                      </a:endParaRPr>
                    </a:p>
                  </a:txBody>
                  <a:tcPr marL="9525" marR="9525" marT="9525" marB="0" anchor="ctr">
                    <a:lnL w="12700" cap="flat" cmpd="sng" algn="ctr">
                      <a:solidFill>
                        <a:srgbClr val="B3CC82"/>
                      </a:solidFill>
                      <a:prstDash val="solid"/>
                      <a:round/>
                      <a:headEnd type="none" w="med" len="med"/>
                      <a:tailEnd type="none" w="med" len="med"/>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D8D8D8"/>
                    </a:solidFill>
                  </a:tcPr>
                </a:tc>
                <a:tc>
                  <a:txBody>
                    <a:bodyPr/>
                    <a:lstStyle/>
                    <a:p>
                      <a:pPr algn="ctr" rtl="0" fontAlgn="ctr"/>
                      <a:r>
                        <a:rPr lang="es-ES" sz="1200" b="0" i="0" u="none" strike="noStrike">
                          <a:solidFill>
                            <a:srgbClr val="000000"/>
                          </a:solidFill>
                          <a:latin typeface="Corbel"/>
                        </a:rPr>
                        <a:t>Lista de correo  de redes contra el odio</a:t>
                      </a:r>
                    </a:p>
                  </a:txBody>
                  <a:tcPr marL="9525" marR="9525" marT="9525" marB="0" anchor="ctr">
                    <a:lnL w="12700" cap="flat" cmpd="sng" algn="ctr">
                      <a:solidFill>
                        <a:srgbClr val="B3CC82"/>
                      </a:solidFill>
                      <a:prstDash val="solid"/>
                      <a:round/>
                      <a:headEnd type="none" w="med" len="med"/>
                      <a:tailEnd type="none" w="med" len="med"/>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a:noFill/>
                    </a:lnB>
                    <a:solidFill>
                      <a:srgbClr val="D8D8D8"/>
                    </a:solidFill>
                  </a:tcPr>
                </a:tc>
                <a:tc rowSpan="2">
                  <a:txBody>
                    <a:bodyPr/>
                    <a:lstStyle/>
                    <a:p>
                      <a:pPr algn="ctr" rtl="0" fontAlgn="ctr"/>
                      <a:r>
                        <a:rPr lang="es-ES" sz="1200" b="0" i="0" u="none" strike="noStrike">
                          <a:solidFill>
                            <a:srgbClr val="000000"/>
                          </a:solidFill>
                          <a:latin typeface="Corbel"/>
                        </a:rPr>
                        <a:t>Operativa/Estratégica</a:t>
                      </a:r>
                      <a:r>
                        <a:rPr lang="es-ES" sz="1200" b="0" i="0" u="none" strike="noStrike">
                          <a:solidFill>
                            <a:srgbClr val="000000"/>
                          </a:solidFill>
                          <a:latin typeface="Cambria"/>
                        </a:rPr>
                        <a:t> </a:t>
                      </a:r>
                      <a:endParaRPr lang="es-ES" sz="1200" b="0" i="0" u="none" strike="noStrike">
                        <a:solidFill>
                          <a:srgbClr val="000000"/>
                        </a:solidFill>
                        <a:latin typeface="Corbel"/>
                      </a:endParaRPr>
                    </a:p>
                  </a:txBody>
                  <a:tcPr marL="9525" marR="9525" marT="9525" marB="0" anchor="ctr">
                    <a:lnL w="12700" cap="flat" cmpd="sng" algn="ctr">
                      <a:solidFill>
                        <a:srgbClr val="B3CC82"/>
                      </a:solidFill>
                      <a:prstDash val="solid"/>
                      <a:round/>
                      <a:headEnd type="none" w="med" len="med"/>
                      <a:tailEnd type="none" w="med" len="med"/>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D8D8D8"/>
                    </a:solidFill>
                  </a:tcPr>
                </a:tc>
              </a:tr>
              <a:tr h="266653">
                <a:tc vMerge="1">
                  <a:txBody>
                    <a:bodyPr/>
                    <a:lstStyle/>
                    <a:p>
                      <a:endParaRPr lang="es-ES"/>
                    </a:p>
                  </a:txBody>
                  <a:tcPr/>
                </a:tc>
                <a:tc>
                  <a:txBody>
                    <a:bodyPr/>
                    <a:lstStyle/>
                    <a:p>
                      <a:pPr algn="ctr" rtl="0" fontAlgn="ctr"/>
                      <a:r>
                        <a:rPr lang="es-ES" sz="1200" b="0" i="0" u="none" strike="noStrike">
                          <a:solidFill>
                            <a:srgbClr val="000000"/>
                          </a:solidFill>
                          <a:latin typeface="Corbel"/>
                        </a:rPr>
                        <a:t>Reuniones de trabajo </a:t>
                      </a:r>
                      <a:r>
                        <a:rPr lang="es-ES" sz="1200" b="0" i="0" u="none" strike="noStrike">
                          <a:solidFill>
                            <a:srgbClr val="000000"/>
                          </a:solidFill>
                          <a:latin typeface="Cambria"/>
                        </a:rPr>
                        <a:t> </a:t>
                      </a:r>
                      <a:endParaRPr lang="es-ES" sz="1200" b="0" i="0" u="none" strike="noStrike">
                        <a:solidFill>
                          <a:srgbClr val="000000"/>
                        </a:solidFill>
                        <a:latin typeface="Corbel"/>
                      </a:endParaRPr>
                    </a:p>
                  </a:txBody>
                  <a:tcPr marL="9525" marR="9525" marT="9525" marB="0" anchor="ctr">
                    <a:lnL w="12700" cap="flat" cmpd="sng" algn="ctr">
                      <a:solidFill>
                        <a:srgbClr val="B3CC82"/>
                      </a:solidFill>
                      <a:prstDash val="solid"/>
                      <a:round/>
                      <a:headEnd type="none" w="med" len="med"/>
                      <a:tailEnd type="none" w="med" len="med"/>
                    </a:lnL>
                    <a:lnR w="12700" cap="flat" cmpd="sng" algn="ctr">
                      <a:solidFill>
                        <a:srgbClr val="B3CC82"/>
                      </a:solidFill>
                      <a:prstDash val="solid"/>
                      <a:round/>
                      <a:headEnd type="none" w="med" len="med"/>
                      <a:tailEnd type="none" w="med" len="med"/>
                    </a:lnR>
                    <a:lnT>
                      <a:noFill/>
                    </a:lnT>
                    <a:lnB w="12700" cap="flat" cmpd="sng" algn="ctr">
                      <a:solidFill>
                        <a:srgbClr val="B3CC82"/>
                      </a:solidFill>
                      <a:prstDash val="solid"/>
                      <a:round/>
                      <a:headEnd type="none" w="med" len="med"/>
                      <a:tailEnd type="none" w="med" len="med"/>
                    </a:lnB>
                    <a:solidFill>
                      <a:srgbClr val="D8D8D8"/>
                    </a:solidFill>
                  </a:tcPr>
                </a:tc>
                <a:tc vMerge="1">
                  <a:txBody>
                    <a:bodyPr/>
                    <a:lstStyle/>
                    <a:p>
                      <a:endParaRPr lang="es-ES"/>
                    </a:p>
                  </a:txBody>
                  <a:tcPr/>
                </a:tc>
              </a:tr>
              <a:tr h="1030252">
                <a:tc>
                  <a:txBody>
                    <a:bodyPr/>
                    <a:lstStyle/>
                    <a:p>
                      <a:pPr algn="ctr" rtl="0" fontAlgn="t"/>
                      <a:endParaRPr lang="es-ES" sz="1600" b="1" i="0" u="none" strike="noStrike" dirty="0" smtClean="0">
                        <a:solidFill>
                          <a:srgbClr val="000000"/>
                        </a:solidFill>
                        <a:latin typeface="Corbel"/>
                      </a:endParaRPr>
                    </a:p>
                    <a:p>
                      <a:pPr algn="ctr" rtl="0" fontAlgn="t"/>
                      <a:r>
                        <a:rPr lang="es-ES" sz="1600" b="1" i="0" u="none" strike="noStrike" dirty="0" smtClean="0">
                          <a:solidFill>
                            <a:srgbClr val="000000"/>
                          </a:solidFill>
                          <a:latin typeface="Corbel"/>
                        </a:rPr>
                        <a:t>ESPACIO </a:t>
                      </a:r>
                      <a:r>
                        <a:rPr lang="es-ES" sz="1600" b="1" i="0" u="none" strike="noStrike" dirty="0">
                          <a:solidFill>
                            <a:srgbClr val="000000"/>
                          </a:solidFill>
                          <a:latin typeface="Corbel"/>
                        </a:rPr>
                        <a:t>DE COORDINACIÓN</a:t>
                      </a:r>
                      <a:r>
                        <a:rPr lang="es-ES" sz="1600" b="0" i="0" u="none" strike="noStrike" dirty="0">
                          <a:solidFill>
                            <a:srgbClr val="000000"/>
                          </a:solidFill>
                          <a:latin typeface="Cambria"/>
                        </a:rPr>
                        <a:t> </a:t>
                      </a:r>
                      <a:endParaRPr lang="es-ES" sz="1600" b="1" i="0" u="none" strike="noStrike" dirty="0">
                        <a:solidFill>
                          <a:srgbClr val="000000"/>
                        </a:solidFill>
                        <a:latin typeface="Corbel"/>
                      </a:endParaRPr>
                    </a:p>
                  </a:txBody>
                  <a:tcPr marL="9525" marR="9525" marT="9525" marB="0">
                    <a:lnL w="12700" cap="flat" cmpd="sng" algn="ctr">
                      <a:solidFill>
                        <a:srgbClr val="B3CC82"/>
                      </a:solidFill>
                      <a:prstDash val="solid"/>
                      <a:round/>
                      <a:headEnd type="none" w="med" len="med"/>
                      <a:tailEnd type="none" w="med" len="med"/>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5E0EC"/>
                    </a:solidFill>
                  </a:tcPr>
                </a:tc>
                <a:tc>
                  <a:txBody>
                    <a:bodyPr/>
                    <a:lstStyle/>
                    <a:p>
                      <a:pPr algn="ctr" rtl="0" fontAlgn="t"/>
                      <a:endParaRPr lang="es-ES" sz="1600" b="1" i="0" u="none" strike="noStrike" dirty="0" smtClean="0">
                        <a:solidFill>
                          <a:srgbClr val="000000"/>
                        </a:solidFill>
                        <a:latin typeface="Corbel"/>
                      </a:endParaRPr>
                    </a:p>
                    <a:p>
                      <a:pPr algn="ctr" rtl="0" fontAlgn="t"/>
                      <a:r>
                        <a:rPr lang="es-ES" sz="1600" b="1" i="0" u="none" strike="noStrike" dirty="0" smtClean="0">
                          <a:solidFill>
                            <a:srgbClr val="000000"/>
                          </a:solidFill>
                          <a:latin typeface="Corbel"/>
                        </a:rPr>
                        <a:t>MECANISMOS </a:t>
                      </a:r>
                      <a:r>
                        <a:rPr lang="es-ES" sz="1600" b="1" i="0" u="none" strike="noStrike" dirty="0">
                          <a:solidFill>
                            <a:srgbClr val="000000"/>
                          </a:solidFill>
                          <a:latin typeface="Corbel"/>
                        </a:rPr>
                        <a:t>DE COORDINACIÓN</a:t>
                      </a:r>
                      <a:r>
                        <a:rPr lang="es-ES" sz="1600" b="0" i="0" u="none" strike="noStrike" dirty="0">
                          <a:solidFill>
                            <a:srgbClr val="000000"/>
                          </a:solidFill>
                          <a:latin typeface="Cambria"/>
                        </a:rPr>
                        <a:t> </a:t>
                      </a:r>
                      <a:endParaRPr lang="es-ES" sz="1600" b="1" i="0" u="none" strike="noStrike" dirty="0">
                        <a:solidFill>
                          <a:srgbClr val="000000"/>
                        </a:solidFill>
                        <a:latin typeface="Corbel"/>
                      </a:endParaRPr>
                    </a:p>
                  </a:txBody>
                  <a:tcPr marL="9525" marR="9525" marT="9525" marB="0">
                    <a:lnL w="12700" cap="flat" cmpd="sng" algn="ctr">
                      <a:solidFill>
                        <a:srgbClr val="B3CC82"/>
                      </a:solidFill>
                      <a:prstDash val="solid"/>
                      <a:round/>
                      <a:headEnd type="none" w="med" len="med"/>
                      <a:tailEnd type="none" w="med" len="med"/>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5E0EC"/>
                    </a:solidFill>
                  </a:tcPr>
                </a:tc>
                <a:tc>
                  <a:txBody>
                    <a:bodyPr/>
                    <a:lstStyle/>
                    <a:p>
                      <a:pPr algn="ctr" rtl="0" fontAlgn="t"/>
                      <a:endParaRPr lang="es-ES" sz="1600" b="1" i="0" u="none" strike="noStrike" dirty="0" smtClean="0">
                        <a:solidFill>
                          <a:srgbClr val="000000"/>
                        </a:solidFill>
                        <a:latin typeface="Corbel"/>
                      </a:endParaRPr>
                    </a:p>
                    <a:p>
                      <a:pPr algn="ctr" rtl="0" fontAlgn="t"/>
                      <a:r>
                        <a:rPr lang="es-ES" sz="1600" b="1" i="0" u="none" strike="noStrike" dirty="0" smtClean="0">
                          <a:solidFill>
                            <a:srgbClr val="000000"/>
                          </a:solidFill>
                          <a:latin typeface="Corbel"/>
                        </a:rPr>
                        <a:t>TIPO </a:t>
                      </a:r>
                      <a:r>
                        <a:rPr lang="es-ES" sz="1600" b="1" i="0" u="none" strike="noStrike" dirty="0">
                          <a:solidFill>
                            <a:srgbClr val="000000"/>
                          </a:solidFill>
                          <a:latin typeface="Corbel"/>
                        </a:rPr>
                        <a:t>DE COORDINACIÓN</a:t>
                      </a:r>
                      <a:r>
                        <a:rPr lang="es-ES" sz="1600" b="0" i="0" u="none" strike="noStrike" dirty="0">
                          <a:solidFill>
                            <a:srgbClr val="000000"/>
                          </a:solidFill>
                          <a:latin typeface="Cambria"/>
                        </a:rPr>
                        <a:t> </a:t>
                      </a:r>
                      <a:endParaRPr lang="es-ES" sz="1600" b="1" i="0" u="none" strike="noStrike" dirty="0">
                        <a:solidFill>
                          <a:srgbClr val="000000"/>
                        </a:solidFill>
                        <a:latin typeface="Corbel"/>
                      </a:endParaRPr>
                    </a:p>
                  </a:txBody>
                  <a:tcPr marL="9525" marR="9525" marT="9525" marB="0">
                    <a:lnL w="12700" cap="flat" cmpd="sng" algn="ctr">
                      <a:solidFill>
                        <a:srgbClr val="B3CC82"/>
                      </a:solidFill>
                      <a:prstDash val="solid"/>
                      <a:round/>
                      <a:headEnd type="none" w="med" len="med"/>
                      <a:tailEnd type="none" w="med" len="med"/>
                    </a:lnL>
                    <a:lnR w="12700" cap="flat" cmpd="sng" algn="ctr">
                      <a:solidFill>
                        <a:srgbClr val="B3CC82"/>
                      </a:solidFill>
                      <a:prstDash val="solid"/>
                      <a:round/>
                      <a:headEnd type="none" w="med" len="med"/>
                      <a:tailEnd type="none" w="med" len="med"/>
                    </a:lnR>
                    <a:lnT w="12700" cap="flat" cmpd="sng" algn="ctr">
                      <a:solidFill>
                        <a:srgbClr val="B3CC82"/>
                      </a:solidFill>
                      <a:prstDash val="solid"/>
                      <a:round/>
                      <a:headEnd type="none" w="med" len="med"/>
                      <a:tailEnd type="none" w="med" len="med"/>
                    </a:lnT>
                    <a:lnB w="12700" cap="flat" cmpd="sng" algn="ctr">
                      <a:solidFill>
                        <a:srgbClr val="B3CC82"/>
                      </a:solidFill>
                      <a:prstDash val="solid"/>
                      <a:round/>
                      <a:headEnd type="none" w="med" len="med"/>
                      <a:tailEnd type="none" w="med" len="med"/>
                    </a:lnB>
                    <a:solidFill>
                      <a:srgbClr val="E5E0EC"/>
                    </a:solidFill>
                  </a:tcPr>
                </a:tc>
              </a:tr>
            </a:tbl>
          </a:graphicData>
        </a:graphic>
      </p:graphicFrame>
      <p:pic>
        <p:nvPicPr>
          <p:cNvPr id="17" name="11 Imagen" descr="redes_contra_odio.jpg"/>
          <p:cNvPicPr>
            <a:picLocks noChangeAspect="1"/>
          </p:cNvPicPr>
          <p:nvPr/>
        </p:nvPicPr>
        <p:blipFill>
          <a:blip r:embed="rId4" cstate="print"/>
          <a:stretch>
            <a:fillRect/>
          </a:stretch>
        </p:blipFill>
        <p:spPr>
          <a:xfrm>
            <a:off x="7956376" y="6323706"/>
            <a:ext cx="1187624" cy="534293"/>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0" dirty="0" smtClean="0">
                <a:solidFill>
                  <a:srgbClr val="FF3399"/>
                </a:solidFill>
                <a:latin typeface="Century Gothic" pitchFamily="34" charset="0"/>
              </a:rPr>
              <a:t>MECANISMOS Y ESPACIOS DE </a:t>
            </a:r>
            <a:r>
              <a:rPr lang="es-ES" sz="2800" dirty="0" smtClean="0">
                <a:solidFill>
                  <a:srgbClr val="FF3399"/>
                </a:solidFill>
                <a:latin typeface="Century Gothic" pitchFamily="34" charset="0"/>
              </a:rPr>
              <a:t>COORDINACIÓN: SOCIAS/OS</a:t>
            </a:r>
            <a:endParaRPr lang="es-ES" sz="2800" dirty="0">
              <a:solidFill>
                <a:srgbClr val="FF3399"/>
              </a:solidFill>
              <a:latin typeface="Century Gothic" pitchFamily="34" charset="0"/>
            </a:endParaRPr>
          </a:p>
        </p:txBody>
      </p:sp>
      <p:sp>
        <p:nvSpPr>
          <p:cNvPr id="3" name="2 Marcador de contenido"/>
          <p:cNvSpPr>
            <a:spLocks noGrp="1"/>
          </p:cNvSpPr>
          <p:nvPr>
            <p:ph idx="1"/>
          </p:nvPr>
        </p:nvSpPr>
        <p:spPr/>
        <p:txBody>
          <a:bodyPr>
            <a:normAutofit/>
          </a:bodyPr>
          <a:lstStyle/>
          <a:p>
            <a:pPr>
              <a:buNone/>
            </a:pPr>
            <a:r>
              <a:rPr lang="es-ES_tradnl" sz="1800" b="1" dirty="0" smtClean="0">
                <a:latin typeface="Century Gothic" pitchFamily="34" charset="0"/>
              </a:rPr>
              <a:t>						</a:t>
            </a:r>
          </a:p>
        </p:txBody>
      </p:sp>
      <p:sp>
        <p:nvSpPr>
          <p:cNvPr id="4" name="3 Rectángulo"/>
          <p:cNvSpPr/>
          <p:nvPr/>
        </p:nvSpPr>
        <p:spPr>
          <a:xfrm>
            <a:off x="0" y="6453336"/>
            <a:ext cx="9144000" cy="404664"/>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7 Imagen" descr="logo_FELGTB-01.jpg"/>
          <p:cNvPicPr>
            <a:picLocks noChangeAspect="1"/>
          </p:cNvPicPr>
          <p:nvPr/>
        </p:nvPicPr>
        <p:blipFill>
          <a:blip r:embed="rId2" cstate="print"/>
          <a:stretch>
            <a:fillRect/>
          </a:stretch>
        </p:blipFill>
        <p:spPr>
          <a:xfrm>
            <a:off x="0" y="6422844"/>
            <a:ext cx="1331640" cy="435155"/>
          </a:xfrm>
          <a:prstGeom prst="rect">
            <a:avLst/>
          </a:prstGeom>
        </p:spPr>
      </p:pic>
      <p:pic>
        <p:nvPicPr>
          <p:cNvPr id="10" name="Picture 2"/>
          <p:cNvPicPr>
            <a:picLocks noChangeAspect="1" noChangeArrowheads="1"/>
          </p:cNvPicPr>
          <p:nvPr/>
        </p:nvPicPr>
        <p:blipFill>
          <a:blip r:embed="rId3" cstate="print"/>
          <a:srcRect l="27129" t="37225" r="18180" b="16636"/>
          <a:stretch>
            <a:fillRect/>
          </a:stretch>
        </p:blipFill>
        <p:spPr bwMode="auto">
          <a:xfrm>
            <a:off x="539552" y="1916832"/>
            <a:ext cx="7920880" cy="4176464"/>
          </a:xfrm>
          <a:prstGeom prst="rect">
            <a:avLst/>
          </a:prstGeom>
          <a:noFill/>
          <a:ln w="9525">
            <a:noFill/>
            <a:miter lim="800000"/>
            <a:headEnd/>
            <a:tailEnd/>
          </a:ln>
        </p:spPr>
      </p:pic>
      <p:pic>
        <p:nvPicPr>
          <p:cNvPr id="11" name="11 Imagen" descr="redes_contra_odio.jpg"/>
          <p:cNvPicPr>
            <a:picLocks noChangeAspect="1"/>
          </p:cNvPicPr>
          <p:nvPr/>
        </p:nvPicPr>
        <p:blipFill>
          <a:blip r:embed="rId4" cstate="print"/>
          <a:stretch>
            <a:fillRect/>
          </a:stretch>
        </p:blipFill>
        <p:spPr>
          <a:xfrm>
            <a:off x="7956376" y="6323706"/>
            <a:ext cx="1187624" cy="534293"/>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0" dirty="0" smtClean="0">
                <a:solidFill>
                  <a:srgbClr val="FF3399"/>
                </a:solidFill>
                <a:latin typeface="Century Gothic" pitchFamily="34" charset="0"/>
              </a:rPr>
              <a:t>MECANISMOS Y ESPACIOS DE </a:t>
            </a:r>
            <a:r>
              <a:rPr lang="es-ES" sz="2800" dirty="0" smtClean="0">
                <a:solidFill>
                  <a:srgbClr val="FF3399"/>
                </a:solidFill>
                <a:latin typeface="Century Gothic" pitchFamily="34" charset="0"/>
              </a:rPr>
              <a:t>COORDINACIÓN: Socias/os</a:t>
            </a:r>
            <a:endParaRPr lang="es-ES" sz="2800" dirty="0">
              <a:solidFill>
                <a:srgbClr val="FF3399"/>
              </a:solidFill>
              <a:latin typeface="Century Gothic" pitchFamily="34" charset="0"/>
            </a:endParaRPr>
          </a:p>
        </p:txBody>
      </p:sp>
      <p:sp>
        <p:nvSpPr>
          <p:cNvPr id="3" name="2 Marcador de contenido"/>
          <p:cNvSpPr>
            <a:spLocks noGrp="1"/>
          </p:cNvSpPr>
          <p:nvPr>
            <p:ph idx="1"/>
          </p:nvPr>
        </p:nvSpPr>
        <p:spPr/>
        <p:txBody>
          <a:bodyPr>
            <a:normAutofit/>
          </a:bodyPr>
          <a:lstStyle/>
          <a:p>
            <a:pPr>
              <a:buNone/>
            </a:pPr>
            <a:endParaRPr lang="es-ES_tradnl" sz="1800" b="1" dirty="0" smtClean="0">
              <a:latin typeface="Century Gothic" pitchFamily="34" charset="0"/>
            </a:endParaRPr>
          </a:p>
          <a:p>
            <a:pPr>
              <a:buNone/>
            </a:pPr>
            <a:r>
              <a:rPr lang="es-ES_tradnl" sz="1800" b="1" dirty="0" smtClean="0">
                <a:latin typeface="Century Gothic" pitchFamily="34" charset="0"/>
              </a:rPr>
              <a:t>SOCIOS/AS:</a:t>
            </a:r>
          </a:p>
          <a:p>
            <a:pPr>
              <a:buNone/>
            </a:pPr>
            <a:r>
              <a:rPr lang="es-ES_tradnl" sz="1800" b="1" dirty="0" smtClean="0">
                <a:latin typeface="Century Gothic" pitchFamily="34" charset="0"/>
              </a:rPr>
              <a:t>Coordinación bilateral operativa</a:t>
            </a:r>
          </a:p>
          <a:p>
            <a:pPr>
              <a:buNone/>
            </a:pPr>
            <a:r>
              <a:rPr lang="es-ES_tradnl" sz="1800" b="1" dirty="0" smtClean="0">
                <a:latin typeface="Century Gothic" pitchFamily="34" charset="0"/>
              </a:rPr>
              <a:t>UNIJEPOL:</a:t>
            </a:r>
            <a:endParaRPr lang="es-ES_tradnl" sz="1800" b="1" dirty="0" smtClean="0">
              <a:latin typeface="Century Gothic" pitchFamily="34" charset="0"/>
            </a:endParaRPr>
          </a:p>
          <a:p>
            <a:pPr>
              <a:buNone/>
            </a:pPr>
            <a:r>
              <a:rPr lang="es-ES_tradnl" sz="1800" b="1" dirty="0" smtClean="0">
                <a:latin typeface="Century Gothic" pitchFamily="34" charset="0"/>
              </a:rPr>
              <a:t>Reuniones de trabajo</a:t>
            </a:r>
            <a:endParaRPr lang="es-ES_tradnl" sz="1800" b="1" dirty="0" smtClean="0">
              <a:latin typeface="Century Gothic" pitchFamily="34" charset="0"/>
            </a:endParaRPr>
          </a:p>
          <a:p>
            <a:pPr>
              <a:buNone/>
            </a:pPr>
            <a:r>
              <a:rPr lang="es-ES_tradnl" sz="1800" b="1" dirty="0" smtClean="0">
                <a:latin typeface="Century Gothic" pitchFamily="34" charset="0"/>
              </a:rPr>
              <a:t>Informe </a:t>
            </a:r>
            <a:r>
              <a:rPr lang="es-ES_tradnl" sz="1800" b="1" dirty="0" smtClean="0">
                <a:latin typeface="Century Gothic" pitchFamily="34" charset="0"/>
              </a:rPr>
              <a:t>Gestión Policial de la diversidad. </a:t>
            </a:r>
          </a:p>
        </p:txBody>
      </p:sp>
      <p:sp>
        <p:nvSpPr>
          <p:cNvPr id="4" name="3 Rectángulo"/>
          <p:cNvSpPr/>
          <p:nvPr/>
        </p:nvSpPr>
        <p:spPr>
          <a:xfrm>
            <a:off x="0" y="6453336"/>
            <a:ext cx="9144000" cy="404664"/>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7 Imagen" descr="logo_FELGTB-01.jpg"/>
          <p:cNvPicPr>
            <a:picLocks noChangeAspect="1"/>
          </p:cNvPicPr>
          <p:nvPr/>
        </p:nvPicPr>
        <p:blipFill>
          <a:blip r:embed="rId3" cstate="print"/>
          <a:stretch>
            <a:fillRect/>
          </a:stretch>
        </p:blipFill>
        <p:spPr>
          <a:xfrm>
            <a:off x="0" y="6422844"/>
            <a:ext cx="1331640" cy="435155"/>
          </a:xfrm>
          <a:prstGeom prst="rect">
            <a:avLst/>
          </a:prstGeom>
        </p:spPr>
      </p:pic>
      <p:pic>
        <p:nvPicPr>
          <p:cNvPr id="7" name="Picture 2" descr="https://georecortes.files.wordpress.com/2012/10/ley-de-peligrosidad-social.png?w=595&amp;h=251"/>
          <p:cNvPicPr>
            <a:picLocks noChangeAspect="1" noChangeArrowheads="1"/>
          </p:cNvPicPr>
          <p:nvPr/>
        </p:nvPicPr>
        <p:blipFill>
          <a:blip r:embed="rId4" cstate="print"/>
          <a:srcRect/>
          <a:stretch>
            <a:fillRect/>
          </a:stretch>
        </p:blipFill>
        <p:spPr bwMode="auto">
          <a:xfrm>
            <a:off x="179512" y="3717032"/>
            <a:ext cx="5684632" cy="2407610"/>
          </a:xfrm>
          <a:prstGeom prst="rect">
            <a:avLst/>
          </a:prstGeom>
          <a:noFill/>
        </p:spPr>
      </p:pic>
      <p:pic>
        <p:nvPicPr>
          <p:cNvPr id="3074" name="Picture 2"/>
          <p:cNvPicPr>
            <a:picLocks noChangeAspect="1" noChangeArrowheads="1"/>
          </p:cNvPicPr>
          <p:nvPr/>
        </p:nvPicPr>
        <p:blipFill>
          <a:blip r:embed="rId5" cstate="print"/>
          <a:srcRect l="20250" t="30960" r="39701" b="36641"/>
          <a:stretch>
            <a:fillRect/>
          </a:stretch>
        </p:blipFill>
        <p:spPr bwMode="auto">
          <a:xfrm>
            <a:off x="5364088" y="1916832"/>
            <a:ext cx="3664407" cy="1852790"/>
          </a:xfrm>
          <a:prstGeom prst="rect">
            <a:avLst/>
          </a:prstGeom>
          <a:noFill/>
          <a:ln w="9525">
            <a:noFill/>
            <a:miter lim="800000"/>
            <a:headEnd/>
            <a:tailEnd/>
          </a:ln>
        </p:spPr>
      </p:pic>
      <p:pic>
        <p:nvPicPr>
          <p:cNvPr id="9" name="11 Imagen" descr="redes_contra_odio.jpg"/>
          <p:cNvPicPr>
            <a:picLocks noChangeAspect="1"/>
          </p:cNvPicPr>
          <p:nvPr/>
        </p:nvPicPr>
        <p:blipFill>
          <a:blip r:embed="rId6" cstate="print"/>
          <a:stretch>
            <a:fillRect/>
          </a:stretch>
        </p:blipFill>
        <p:spPr>
          <a:xfrm>
            <a:off x="7956376" y="6323706"/>
            <a:ext cx="1187624" cy="534293"/>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0" dirty="0" smtClean="0">
                <a:solidFill>
                  <a:srgbClr val="FF3399"/>
                </a:solidFill>
                <a:latin typeface="Century Gothic" pitchFamily="34" charset="0"/>
              </a:rPr>
              <a:t>MECANISMOS Y ESPACIOS DE </a:t>
            </a:r>
            <a:r>
              <a:rPr lang="es-ES" sz="2800" dirty="0" smtClean="0">
                <a:solidFill>
                  <a:srgbClr val="FF3399"/>
                </a:solidFill>
                <a:latin typeface="Century Gothic" pitchFamily="34" charset="0"/>
              </a:rPr>
              <a:t>COORDINACIÓN: Red Interna</a:t>
            </a:r>
            <a:endParaRPr lang="es-ES" sz="2800" dirty="0">
              <a:solidFill>
                <a:srgbClr val="FF3399"/>
              </a:solidFill>
              <a:latin typeface="Century Gothic" pitchFamily="34" charset="0"/>
            </a:endParaRPr>
          </a:p>
        </p:txBody>
      </p:sp>
      <p:sp>
        <p:nvSpPr>
          <p:cNvPr id="4" name="3 Rectángulo"/>
          <p:cNvSpPr/>
          <p:nvPr/>
        </p:nvSpPr>
        <p:spPr>
          <a:xfrm>
            <a:off x="0" y="6453336"/>
            <a:ext cx="9144000" cy="404664"/>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7 Imagen" descr="logo_FELGTB-01.jpg"/>
          <p:cNvPicPr>
            <a:picLocks noChangeAspect="1"/>
          </p:cNvPicPr>
          <p:nvPr/>
        </p:nvPicPr>
        <p:blipFill>
          <a:blip r:embed="rId2" cstate="print"/>
          <a:stretch>
            <a:fillRect/>
          </a:stretch>
        </p:blipFill>
        <p:spPr>
          <a:xfrm>
            <a:off x="0" y="6422844"/>
            <a:ext cx="1331640" cy="435155"/>
          </a:xfrm>
          <a:prstGeom prst="rect">
            <a:avLst/>
          </a:prstGeom>
        </p:spPr>
      </p:pic>
      <p:pic>
        <p:nvPicPr>
          <p:cNvPr id="7" name="chart"/>
          <p:cNvPicPr>
            <a:picLocks noGrp="1" noChangeAspect="1"/>
          </p:cNvPicPr>
          <p:nvPr>
            <p:ph idx="1"/>
          </p:nvPr>
        </p:nvPicPr>
        <p:blipFill>
          <a:blip r:embed="rId3" cstate="print"/>
          <a:stretch>
            <a:fillRect/>
          </a:stretch>
        </p:blipFill>
        <p:spPr>
          <a:xfrm>
            <a:off x="4139952" y="3140968"/>
            <a:ext cx="4663264" cy="305439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9" name="11 Imagen" descr="redes_contra_odio.jpg"/>
          <p:cNvPicPr>
            <a:picLocks noChangeAspect="1"/>
          </p:cNvPicPr>
          <p:nvPr/>
        </p:nvPicPr>
        <p:blipFill>
          <a:blip r:embed="rId4" cstate="print"/>
          <a:stretch>
            <a:fillRect/>
          </a:stretch>
        </p:blipFill>
        <p:spPr>
          <a:xfrm>
            <a:off x="7956376" y="6323706"/>
            <a:ext cx="1187624" cy="534293"/>
          </a:xfrm>
          <a:prstGeom prst="rect">
            <a:avLst/>
          </a:prstGeom>
        </p:spPr>
      </p:pic>
      <p:sp>
        <p:nvSpPr>
          <p:cNvPr id="11" name="1 Título"/>
          <p:cNvSpPr txBox="1">
            <a:spLocks/>
          </p:cNvSpPr>
          <p:nvPr/>
        </p:nvSpPr>
        <p:spPr>
          <a:xfrm>
            <a:off x="539552" y="1844824"/>
            <a:ext cx="2016224" cy="244827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ES" sz="2800" b="0" i="0" u="none" strike="noStrike" kern="1200" cap="none" spc="0" normalizeH="0" baseline="0" noProof="0" dirty="0">
              <a:ln>
                <a:noFill/>
              </a:ln>
              <a:solidFill>
                <a:srgbClr val="FF3399"/>
              </a:solidFill>
              <a:effectLst/>
              <a:uLnTx/>
              <a:uFillTx/>
              <a:latin typeface="Century Gothic" pitchFamily="34" charset="0"/>
              <a:ea typeface="+mj-ea"/>
              <a:cs typeface="+mj-cs"/>
            </a:endParaRPr>
          </a:p>
        </p:txBody>
      </p:sp>
      <p:sp>
        <p:nvSpPr>
          <p:cNvPr id="13" name="12 Rectángulo"/>
          <p:cNvSpPr/>
          <p:nvPr/>
        </p:nvSpPr>
        <p:spPr>
          <a:xfrm>
            <a:off x="323528" y="1628800"/>
            <a:ext cx="4572000" cy="1754326"/>
          </a:xfrm>
          <a:prstGeom prst="rect">
            <a:avLst/>
          </a:prstGeom>
        </p:spPr>
        <p:txBody>
          <a:bodyPr>
            <a:spAutoFit/>
          </a:bodyPr>
          <a:lstStyle/>
          <a:p>
            <a:pPr>
              <a:buNone/>
            </a:pPr>
            <a:r>
              <a:rPr lang="es-ES_tradnl" b="1" dirty="0" smtClean="0">
                <a:latin typeface="Century Gothic" pitchFamily="34" charset="0"/>
              </a:rPr>
              <a:t>Red </a:t>
            </a:r>
            <a:r>
              <a:rPr lang="es-ES_tradnl" b="1" dirty="0" smtClean="0">
                <a:latin typeface="Century Gothic" pitchFamily="34" charset="0"/>
              </a:rPr>
              <a:t>Interna:</a:t>
            </a:r>
          </a:p>
          <a:p>
            <a:pPr>
              <a:buNone/>
            </a:pPr>
            <a:r>
              <a:rPr lang="es-ES_tradnl" b="1" dirty="0" smtClean="0">
                <a:latin typeface="Century Gothic" pitchFamily="34" charset="0"/>
              </a:rPr>
              <a:t>Coordinación operativa</a:t>
            </a:r>
          </a:p>
          <a:p>
            <a:pPr>
              <a:buNone/>
            </a:pPr>
            <a:r>
              <a:rPr lang="es-ES_tradnl" b="1" dirty="0" smtClean="0">
                <a:latin typeface="Century Gothic" pitchFamily="34" charset="0"/>
              </a:rPr>
              <a:t>Lista de correo </a:t>
            </a:r>
          </a:p>
          <a:p>
            <a:pPr>
              <a:buNone/>
            </a:pPr>
            <a:r>
              <a:rPr lang="es-ES_tradnl" b="1" dirty="0" smtClean="0">
                <a:latin typeface="Century Gothic" pitchFamily="34" charset="0"/>
              </a:rPr>
              <a:t>Reuniones de trabajo y talleres</a:t>
            </a:r>
          </a:p>
          <a:p>
            <a:pPr>
              <a:buNone/>
            </a:pPr>
            <a:endParaRPr lang="es-ES_tradnl" b="1" dirty="0" smtClean="0">
              <a:latin typeface="Century Gothic" pitchFamily="34" charset="0"/>
            </a:endParaRPr>
          </a:p>
          <a:p>
            <a:pPr>
              <a:buNone/>
            </a:pPr>
            <a:endParaRPr lang="es-ES_tradnl" b="1" dirty="0" smtClean="0">
              <a:latin typeface="Century Gothic"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0" dirty="0" smtClean="0">
                <a:solidFill>
                  <a:srgbClr val="FF3399"/>
                </a:solidFill>
                <a:latin typeface="Century Gothic" pitchFamily="34" charset="0"/>
              </a:rPr>
              <a:t>MECANISMOS Y ESPACIOS DE </a:t>
            </a:r>
            <a:r>
              <a:rPr lang="es-ES" sz="2800" dirty="0" smtClean="0">
                <a:solidFill>
                  <a:srgbClr val="FF3399"/>
                </a:solidFill>
                <a:latin typeface="Century Gothic" pitchFamily="34" charset="0"/>
              </a:rPr>
              <a:t>COORDINACIÓN: Grupo expertas/os</a:t>
            </a:r>
            <a:endParaRPr lang="es-ES" sz="2800" dirty="0">
              <a:solidFill>
                <a:srgbClr val="FF3399"/>
              </a:solidFill>
              <a:latin typeface="Century Gothic" pitchFamily="34" charset="0"/>
            </a:endParaRPr>
          </a:p>
        </p:txBody>
      </p:sp>
      <p:sp>
        <p:nvSpPr>
          <p:cNvPr id="3" name="2 Marcador de contenido"/>
          <p:cNvSpPr>
            <a:spLocks noGrp="1"/>
          </p:cNvSpPr>
          <p:nvPr>
            <p:ph idx="1"/>
          </p:nvPr>
        </p:nvSpPr>
        <p:spPr/>
        <p:txBody>
          <a:bodyPr>
            <a:normAutofit lnSpcReduction="10000"/>
          </a:bodyPr>
          <a:lstStyle/>
          <a:p>
            <a:pPr>
              <a:buNone/>
            </a:pPr>
            <a:endParaRPr lang="es-ES_tradnl" sz="1800" b="1" dirty="0" smtClean="0">
              <a:latin typeface="Century Gothic" pitchFamily="34" charset="0"/>
            </a:endParaRPr>
          </a:p>
          <a:p>
            <a:r>
              <a:rPr lang="es-ES_tradnl" sz="1800" b="1" dirty="0" smtClean="0"/>
              <a:t>Organizaciones  Policiales: </a:t>
            </a:r>
            <a:r>
              <a:rPr lang="es-ES_tradnl" sz="1800" dirty="0" smtClean="0"/>
              <a:t>Unijepol, </a:t>
            </a:r>
            <a:r>
              <a:rPr lang="es-ES_tradnl" sz="1800" dirty="0" err="1" smtClean="0"/>
              <a:t>Gaylespol</a:t>
            </a:r>
            <a:r>
              <a:rPr lang="es-ES_tradnl" sz="1800" dirty="0" smtClean="0"/>
              <a:t> </a:t>
            </a:r>
            <a:endParaRPr lang="es-ES" sz="1800" dirty="0" smtClean="0"/>
          </a:p>
          <a:p>
            <a:r>
              <a:rPr lang="es-ES_tradnl" sz="1800" b="1" dirty="0" smtClean="0"/>
              <a:t>Administración: </a:t>
            </a:r>
            <a:r>
              <a:rPr lang="es-ES_tradnl" sz="1800" dirty="0" err="1" smtClean="0"/>
              <a:t>Oberaxe</a:t>
            </a:r>
            <a:r>
              <a:rPr lang="es-ES_tradnl" sz="1800" dirty="0" smtClean="0"/>
              <a:t>, Secretaria de Estado de Igualdad, </a:t>
            </a:r>
            <a:r>
              <a:rPr lang="es-ES_tradnl" sz="1800" dirty="0" smtClean="0"/>
              <a:t>Ministerio </a:t>
            </a:r>
            <a:r>
              <a:rPr lang="es-ES_tradnl" sz="1800" dirty="0" smtClean="0"/>
              <a:t>del Interior, Escuela Nacional de Sanidad, Programa LGTB de la Comunidad de Madrid, Departamento de Interior de la </a:t>
            </a:r>
            <a:r>
              <a:rPr lang="es-ES_tradnl" sz="1800" dirty="0" smtClean="0"/>
              <a:t>Generalitat y </a:t>
            </a:r>
            <a:r>
              <a:rPr lang="es-ES" sz="1800" dirty="0" err="1" smtClean="0"/>
              <a:t>Direcció</a:t>
            </a:r>
            <a:r>
              <a:rPr lang="es-ES" sz="1800" dirty="0" smtClean="0"/>
              <a:t> General de </a:t>
            </a:r>
            <a:r>
              <a:rPr lang="es-ES" sz="1800" dirty="0" err="1" smtClean="0"/>
              <a:t>l´Agència</a:t>
            </a:r>
            <a:r>
              <a:rPr lang="es-ES" sz="1800" dirty="0" smtClean="0"/>
              <a:t> Valenciana </a:t>
            </a:r>
            <a:r>
              <a:rPr lang="es-ES" sz="1800" dirty="0" err="1" smtClean="0"/>
              <a:t>d´Igualtat</a:t>
            </a:r>
            <a:r>
              <a:rPr lang="es-ES" sz="1800" dirty="0" smtClean="0"/>
              <a:t> en la </a:t>
            </a:r>
            <a:r>
              <a:rPr lang="es-ES" sz="1800" dirty="0" err="1" smtClean="0"/>
              <a:t>Diversitat</a:t>
            </a:r>
            <a:endParaRPr lang="es-ES" sz="1800" dirty="0" smtClean="0"/>
          </a:p>
          <a:p>
            <a:r>
              <a:rPr lang="es-ES_tradnl" sz="1800" b="1" dirty="0" smtClean="0"/>
              <a:t>Sociedad Civil; </a:t>
            </a:r>
            <a:r>
              <a:rPr lang="es-ES_tradnl" sz="1800" dirty="0" smtClean="0"/>
              <a:t>FELGTB</a:t>
            </a:r>
            <a:r>
              <a:rPr lang="es-ES_tradnl" sz="1800" dirty="0" smtClean="0"/>
              <a:t>, </a:t>
            </a:r>
            <a:r>
              <a:rPr lang="es-ES_tradnl" sz="1800" dirty="0" err="1" smtClean="0"/>
              <a:t>Colectiu</a:t>
            </a:r>
            <a:r>
              <a:rPr lang="es-ES_tradnl" sz="1800" dirty="0" smtClean="0"/>
              <a:t> </a:t>
            </a:r>
            <a:r>
              <a:rPr lang="es-ES_tradnl" sz="1800" dirty="0" smtClean="0"/>
              <a:t>Lambda</a:t>
            </a:r>
            <a:r>
              <a:rPr lang="es-ES_tradnl" sz="1800" dirty="0" smtClean="0"/>
              <a:t>, </a:t>
            </a:r>
            <a:r>
              <a:rPr lang="es-ES_tradnl" sz="1800" dirty="0" err="1" smtClean="0"/>
              <a:t>Arcopoli</a:t>
            </a:r>
            <a:r>
              <a:rPr lang="es-ES_tradnl" sz="1800" dirty="0" smtClean="0"/>
              <a:t>, </a:t>
            </a:r>
            <a:r>
              <a:rPr lang="es-ES_tradnl" sz="1800" dirty="0" err="1" smtClean="0"/>
              <a:t>Cogam</a:t>
            </a:r>
            <a:r>
              <a:rPr lang="es-ES_tradnl" sz="1800" dirty="0" smtClean="0"/>
              <a:t>, Fundación 26 de Diciembre, Fundación Secretariado Gitano, FEAPS (Plena inclusión), Fundación </a:t>
            </a:r>
            <a:r>
              <a:rPr lang="es-ES_tradnl" sz="1800" dirty="0" err="1" smtClean="0"/>
              <a:t>Rais</a:t>
            </a:r>
            <a:r>
              <a:rPr lang="es-ES_tradnl" sz="1800" dirty="0" smtClean="0"/>
              <a:t>, Movimiento contra la Intolerancia, Red Acoge, Unión Progresista de </a:t>
            </a:r>
            <a:r>
              <a:rPr lang="es-ES_tradnl" sz="1800" dirty="0" smtClean="0"/>
              <a:t>Fiscales, </a:t>
            </a:r>
            <a:r>
              <a:rPr lang="es-ES_tradnl" sz="1800" dirty="0" err="1" smtClean="0"/>
              <a:t>Observatori</a:t>
            </a:r>
            <a:r>
              <a:rPr lang="es-ES_tradnl" sz="1800" dirty="0" smtClean="0"/>
              <a:t> contra la Homofobia de Cataluña.</a:t>
            </a:r>
            <a:endParaRPr lang="es-ES" sz="1800" dirty="0" smtClean="0"/>
          </a:p>
          <a:p>
            <a:pPr>
              <a:buNone/>
            </a:pPr>
            <a:endParaRPr lang="es-ES_tradnl" sz="1800" b="1" dirty="0" smtClean="0">
              <a:latin typeface="Century Gothic" pitchFamily="34" charset="0"/>
            </a:endParaRPr>
          </a:p>
          <a:p>
            <a:pPr>
              <a:buNone/>
            </a:pPr>
            <a:endParaRPr lang="es-ES_tradnl" sz="1800" b="1" dirty="0" smtClean="0">
              <a:latin typeface="Century Gothic" pitchFamily="34" charset="0"/>
            </a:endParaRPr>
          </a:p>
          <a:p>
            <a:pPr>
              <a:buNone/>
            </a:pPr>
            <a:endParaRPr lang="es-ES_tradnl" sz="1800" b="1" dirty="0" smtClean="0">
              <a:latin typeface="Century Gothic" pitchFamily="34" charset="0"/>
            </a:endParaRPr>
          </a:p>
          <a:p>
            <a:pPr>
              <a:buNone/>
            </a:pPr>
            <a:r>
              <a:rPr lang="es-ES_tradnl" sz="3600" b="1" dirty="0" smtClean="0">
                <a:latin typeface="Century Gothic" pitchFamily="34" charset="0"/>
              </a:rPr>
              <a:t>              23%                     43%</a:t>
            </a:r>
            <a:endParaRPr lang="es-ES_tradnl" sz="3600" b="1" dirty="0" smtClean="0">
              <a:latin typeface="Century Gothic" pitchFamily="34" charset="0"/>
            </a:endParaRPr>
          </a:p>
        </p:txBody>
      </p:sp>
      <p:sp>
        <p:nvSpPr>
          <p:cNvPr id="4" name="3 Rectángulo"/>
          <p:cNvSpPr/>
          <p:nvPr/>
        </p:nvSpPr>
        <p:spPr>
          <a:xfrm>
            <a:off x="0" y="6453336"/>
            <a:ext cx="9144000" cy="404664"/>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7 Imagen" descr="logo_FELGTB-01.jpg"/>
          <p:cNvPicPr>
            <a:picLocks noChangeAspect="1"/>
          </p:cNvPicPr>
          <p:nvPr/>
        </p:nvPicPr>
        <p:blipFill>
          <a:blip r:embed="rId2" cstate="print"/>
          <a:stretch>
            <a:fillRect/>
          </a:stretch>
        </p:blipFill>
        <p:spPr>
          <a:xfrm>
            <a:off x="0" y="6422844"/>
            <a:ext cx="1331640" cy="435155"/>
          </a:xfrm>
          <a:prstGeom prst="rect">
            <a:avLst/>
          </a:prstGeom>
        </p:spPr>
      </p:pic>
      <p:cxnSp>
        <p:nvCxnSpPr>
          <p:cNvPr id="9" name="8 Conector recto de flecha"/>
          <p:cNvCxnSpPr/>
          <p:nvPr/>
        </p:nvCxnSpPr>
        <p:spPr>
          <a:xfrm>
            <a:off x="3851920" y="5229200"/>
            <a:ext cx="1008112"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0" name="11 Imagen" descr="redes_contra_odio.jpg"/>
          <p:cNvPicPr>
            <a:picLocks noChangeAspect="1"/>
          </p:cNvPicPr>
          <p:nvPr/>
        </p:nvPicPr>
        <p:blipFill>
          <a:blip r:embed="rId3" cstate="print"/>
          <a:stretch>
            <a:fillRect/>
          </a:stretch>
        </p:blipFill>
        <p:spPr>
          <a:xfrm>
            <a:off x="7956376" y="6323706"/>
            <a:ext cx="1187624" cy="534293"/>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4 Rectángulo"/>
          <p:cNvSpPr/>
          <p:nvPr/>
        </p:nvSpPr>
        <p:spPr>
          <a:xfrm>
            <a:off x="0" y="6453336"/>
            <a:ext cx="9144000" cy="404664"/>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5 Imagen" descr="logo_FELGTB-01.jpg"/>
          <p:cNvPicPr>
            <a:picLocks noChangeAspect="1"/>
          </p:cNvPicPr>
          <p:nvPr/>
        </p:nvPicPr>
        <p:blipFill>
          <a:blip r:embed="rId3" cstate="print"/>
          <a:stretch>
            <a:fillRect/>
          </a:stretch>
        </p:blipFill>
        <p:spPr>
          <a:xfrm>
            <a:off x="0" y="6422844"/>
            <a:ext cx="1331640" cy="435155"/>
          </a:xfrm>
          <a:prstGeom prst="rect">
            <a:avLst/>
          </a:prstGeom>
        </p:spPr>
      </p:pic>
      <p:pic>
        <p:nvPicPr>
          <p:cNvPr id="60419" name="Picture 3"/>
          <p:cNvPicPr>
            <a:picLocks noChangeAspect="1" noChangeArrowheads="1"/>
          </p:cNvPicPr>
          <p:nvPr/>
        </p:nvPicPr>
        <p:blipFill>
          <a:blip r:embed="rId4" cstate="print"/>
          <a:srcRect l="11956" t="17658" r="9870" b="11710"/>
          <a:stretch>
            <a:fillRect/>
          </a:stretch>
        </p:blipFill>
        <p:spPr bwMode="auto">
          <a:xfrm>
            <a:off x="1043608" y="2636912"/>
            <a:ext cx="5483111" cy="3096344"/>
          </a:xfrm>
          <a:prstGeom prst="rect">
            <a:avLst/>
          </a:prstGeom>
          <a:noFill/>
          <a:ln w="9525">
            <a:noFill/>
            <a:miter lim="800000"/>
            <a:headEnd/>
            <a:tailEnd/>
          </a:ln>
        </p:spPr>
      </p:pic>
      <p:pic>
        <p:nvPicPr>
          <p:cNvPr id="60420" name="Picture 4"/>
          <p:cNvPicPr>
            <a:picLocks noChangeAspect="1" noChangeArrowheads="1"/>
          </p:cNvPicPr>
          <p:nvPr/>
        </p:nvPicPr>
        <p:blipFill>
          <a:blip r:embed="rId5" cstate="print"/>
          <a:srcRect t="15566" b="17475"/>
          <a:stretch>
            <a:fillRect/>
          </a:stretch>
        </p:blipFill>
        <p:spPr bwMode="auto">
          <a:xfrm>
            <a:off x="4355976" y="620688"/>
            <a:ext cx="3991757" cy="1670527"/>
          </a:xfrm>
          <a:prstGeom prst="rect">
            <a:avLst/>
          </a:prstGeom>
          <a:noFill/>
          <a:ln w="9525">
            <a:noFill/>
            <a:miter lim="800000"/>
            <a:headEnd/>
            <a:tailEnd/>
          </a:ln>
        </p:spPr>
      </p:pic>
      <p:pic>
        <p:nvPicPr>
          <p:cNvPr id="14" name="11 Imagen" descr="redes_contra_odio.jpg"/>
          <p:cNvPicPr>
            <a:picLocks noChangeAspect="1"/>
          </p:cNvPicPr>
          <p:nvPr/>
        </p:nvPicPr>
        <p:blipFill>
          <a:blip r:embed="rId6" cstate="print"/>
          <a:stretch>
            <a:fillRect/>
          </a:stretch>
        </p:blipFill>
        <p:spPr>
          <a:xfrm>
            <a:off x="7956376" y="6323706"/>
            <a:ext cx="1187624" cy="534293"/>
          </a:xfrm>
          <a:prstGeom prst="rect">
            <a:avLst/>
          </a:prstGeom>
        </p:spPr>
      </p:pic>
      <p:sp>
        <p:nvSpPr>
          <p:cNvPr id="15" name="14 Rectángulo"/>
          <p:cNvSpPr/>
          <p:nvPr/>
        </p:nvSpPr>
        <p:spPr>
          <a:xfrm>
            <a:off x="395536" y="908720"/>
            <a:ext cx="4572000" cy="1477328"/>
          </a:xfrm>
          <a:prstGeom prst="rect">
            <a:avLst/>
          </a:prstGeom>
        </p:spPr>
        <p:txBody>
          <a:bodyPr>
            <a:spAutoFit/>
          </a:bodyPr>
          <a:lstStyle/>
          <a:p>
            <a:pPr>
              <a:buNone/>
            </a:pPr>
            <a:r>
              <a:rPr lang="es-ES_tradnl" b="1" dirty="0" smtClean="0">
                <a:latin typeface="Century Gothic" pitchFamily="34" charset="0"/>
              </a:rPr>
              <a:t>Grupo de </a:t>
            </a:r>
            <a:r>
              <a:rPr lang="es-ES_tradnl" b="1" dirty="0" smtClean="0">
                <a:latin typeface="Century Gothic" pitchFamily="34" charset="0"/>
              </a:rPr>
              <a:t>expertas/os</a:t>
            </a:r>
          </a:p>
          <a:p>
            <a:pPr>
              <a:buNone/>
            </a:pPr>
            <a:r>
              <a:rPr lang="es-ES_tradnl" b="1" dirty="0" smtClean="0">
                <a:latin typeface="Century Gothic" pitchFamily="34" charset="0"/>
              </a:rPr>
              <a:t>Coordinación estratégica:</a:t>
            </a:r>
          </a:p>
          <a:p>
            <a:pPr>
              <a:buNone/>
            </a:pPr>
            <a:r>
              <a:rPr lang="es-ES_tradnl" b="1" dirty="0" smtClean="0">
                <a:latin typeface="Century Gothic" pitchFamily="34" charset="0"/>
              </a:rPr>
              <a:t>3 reuniones</a:t>
            </a:r>
          </a:p>
          <a:p>
            <a:pPr>
              <a:buNone/>
            </a:pPr>
            <a:r>
              <a:rPr lang="es-ES_tradnl" b="1" dirty="0" smtClean="0">
                <a:latin typeface="Century Gothic" pitchFamily="34" charset="0"/>
              </a:rPr>
              <a:t>1 Jornada de intercambio</a:t>
            </a:r>
            <a:endParaRPr lang="es-ES_tradnl" b="1" dirty="0" smtClean="0">
              <a:latin typeface="Century Gothic" pitchFamily="34" charset="0"/>
            </a:endParaRPr>
          </a:p>
          <a:p>
            <a:pPr>
              <a:buNone/>
            </a:pPr>
            <a:endParaRPr lang="es-ES_tradnl" b="1" dirty="0" smtClean="0">
              <a:latin typeface="Century Gothic"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5733256"/>
            <a:ext cx="9144000" cy="752947"/>
          </a:xfrm>
        </p:spPr>
        <p:txBody>
          <a:bodyPr>
            <a:normAutofit/>
          </a:bodyPr>
          <a:lstStyle/>
          <a:p>
            <a:pPr algn="just">
              <a:buNone/>
            </a:pPr>
            <a:r>
              <a:rPr lang="es-ES" dirty="0">
                <a:solidFill>
                  <a:srgbClr val="FF3399"/>
                </a:solidFill>
              </a:rPr>
              <a:t>	</a:t>
            </a:r>
          </a:p>
        </p:txBody>
      </p:sp>
      <p:pic>
        <p:nvPicPr>
          <p:cNvPr id="9" name="Imagen 8" descr="informe-sobre-los-delitos-de-odio-en-espaa-2013-1-638.jpg"/>
          <p:cNvPicPr>
            <a:picLocks noChangeAspect="1"/>
          </p:cNvPicPr>
          <p:nvPr/>
        </p:nvPicPr>
        <p:blipFill>
          <a:blip r:embed="rId3" cstate="print"/>
          <a:stretch>
            <a:fillRect/>
          </a:stretch>
        </p:blipFill>
        <p:spPr>
          <a:xfrm>
            <a:off x="755576" y="1484784"/>
            <a:ext cx="2529988" cy="3841305"/>
          </a:xfrm>
          <a:prstGeom prst="rect">
            <a:avLst/>
          </a:prstGeom>
          <a:ln>
            <a:solidFill>
              <a:schemeClr val="accent6"/>
            </a:solidFill>
          </a:ln>
        </p:spPr>
      </p:pic>
      <p:pic>
        <p:nvPicPr>
          <p:cNvPr id="86018" name="Picture 2"/>
          <p:cNvPicPr>
            <a:picLocks noChangeAspect="1" noChangeArrowheads="1"/>
          </p:cNvPicPr>
          <p:nvPr/>
        </p:nvPicPr>
        <p:blipFill>
          <a:blip r:embed="rId4" cstate="print"/>
          <a:srcRect/>
          <a:stretch>
            <a:fillRect/>
          </a:stretch>
        </p:blipFill>
        <p:spPr bwMode="auto">
          <a:xfrm>
            <a:off x="3563888" y="1484783"/>
            <a:ext cx="2405475" cy="3816425"/>
          </a:xfrm>
          <a:prstGeom prst="rect">
            <a:avLst/>
          </a:prstGeom>
          <a:noFill/>
          <a:ln w="9525">
            <a:solidFill>
              <a:srgbClr val="FF3399"/>
            </a:solidFill>
            <a:miter lim="800000"/>
            <a:headEnd/>
            <a:tailEnd/>
          </a:ln>
        </p:spPr>
      </p:pic>
      <p:sp>
        <p:nvSpPr>
          <p:cNvPr id="10" name="4 Rectángulo"/>
          <p:cNvSpPr/>
          <p:nvPr/>
        </p:nvSpPr>
        <p:spPr>
          <a:xfrm>
            <a:off x="0" y="6453336"/>
            <a:ext cx="9144000" cy="404664"/>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5 Imagen" descr="logo_FELGTB-01.jpg"/>
          <p:cNvPicPr>
            <a:picLocks noChangeAspect="1"/>
          </p:cNvPicPr>
          <p:nvPr/>
        </p:nvPicPr>
        <p:blipFill>
          <a:blip r:embed="rId5" cstate="print"/>
          <a:stretch>
            <a:fillRect/>
          </a:stretch>
        </p:blipFill>
        <p:spPr>
          <a:xfrm>
            <a:off x="0" y="6422844"/>
            <a:ext cx="1331640" cy="435155"/>
          </a:xfrm>
          <a:prstGeom prst="rect">
            <a:avLst/>
          </a:prstGeom>
        </p:spPr>
      </p:pic>
      <p:pic>
        <p:nvPicPr>
          <p:cNvPr id="11265" name="Picture 1"/>
          <p:cNvPicPr>
            <a:picLocks noChangeAspect="1" noChangeArrowheads="1"/>
          </p:cNvPicPr>
          <p:nvPr/>
        </p:nvPicPr>
        <p:blipFill>
          <a:blip r:embed="rId6" cstate="print"/>
          <a:srcRect l="34579" t="11983" r="35612" b="9798"/>
          <a:stretch>
            <a:fillRect/>
          </a:stretch>
        </p:blipFill>
        <p:spPr bwMode="auto">
          <a:xfrm>
            <a:off x="6156176" y="1484783"/>
            <a:ext cx="2376264" cy="3897073"/>
          </a:xfrm>
          <a:prstGeom prst="rect">
            <a:avLst/>
          </a:prstGeom>
          <a:noFill/>
          <a:ln w="9525">
            <a:noFill/>
            <a:miter lim="800000"/>
            <a:headEnd/>
            <a:tailEnd/>
          </a:ln>
        </p:spPr>
      </p:pic>
      <p:pic>
        <p:nvPicPr>
          <p:cNvPr id="17" name="11 Imagen" descr="redes_contra_odio.jpg"/>
          <p:cNvPicPr>
            <a:picLocks noChangeAspect="1"/>
          </p:cNvPicPr>
          <p:nvPr/>
        </p:nvPicPr>
        <p:blipFill>
          <a:blip r:embed="rId7" cstate="print"/>
          <a:stretch>
            <a:fillRect/>
          </a:stretch>
        </p:blipFill>
        <p:spPr>
          <a:xfrm>
            <a:off x="7956376" y="6323706"/>
            <a:ext cx="1187624" cy="534293"/>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0" dirty="0" smtClean="0">
                <a:solidFill>
                  <a:srgbClr val="FF3399"/>
                </a:solidFill>
                <a:latin typeface="Century Gothic" pitchFamily="34" charset="0"/>
              </a:rPr>
              <a:t>ASPECTOS POSITIVOS</a:t>
            </a:r>
            <a:endParaRPr lang="es-ES" sz="2800" dirty="0">
              <a:solidFill>
                <a:srgbClr val="FF3399"/>
              </a:solidFill>
              <a:latin typeface="Century Gothic" pitchFamily="34" charset="0"/>
            </a:endParaRPr>
          </a:p>
        </p:txBody>
      </p:sp>
      <p:sp>
        <p:nvSpPr>
          <p:cNvPr id="3" name="2 Marcador de contenido"/>
          <p:cNvSpPr>
            <a:spLocks noGrp="1"/>
          </p:cNvSpPr>
          <p:nvPr>
            <p:ph idx="1"/>
          </p:nvPr>
        </p:nvSpPr>
        <p:spPr>
          <a:xfrm>
            <a:off x="539552" y="1052736"/>
            <a:ext cx="8157592" cy="4525963"/>
          </a:xfrm>
        </p:spPr>
        <p:txBody>
          <a:bodyPr>
            <a:normAutofit/>
          </a:bodyPr>
          <a:lstStyle/>
          <a:p>
            <a:pPr lvl="0"/>
            <a:endParaRPr lang="es-ES" sz="1800" dirty="0" smtClean="0"/>
          </a:p>
          <a:p>
            <a:pPr lvl="0"/>
            <a:r>
              <a:rPr lang="es-ES" sz="1800" dirty="0" smtClean="0"/>
              <a:t>Identificación de actores clave y diversidad en la </a:t>
            </a:r>
            <a:r>
              <a:rPr lang="es-ES" sz="1800" dirty="0" smtClean="0"/>
              <a:t>participación</a:t>
            </a:r>
            <a:endParaRPr lang="es-ES" sz="1800" dirty="0" smtClean="0"/>
          </a:p>
          <a:p>
            <a:pPr lvl="0"/>
            <a:r>
              <a:rPr lang="es-ES" sz="1800" dirty="0" smtClean="0"/>
              <a:t>Participación </a:t>
            </a:r>
            <a:r>
              <a:rPr lang="es-ES" sz="1800" dirty="0" smtClean="0"/>
              <a:t>en aumento por parte de la administración a medida que avanzó el proyecto</a:t>
            </a:r>
          </a:p>
          <a:p>
            <a:pPr lvl="0"/>
            <a:r>
              <a:rPr lang="es-ES" sz="1800" dirty="0" smtClean="0"/>
              <a:t>Generación  espacios de intercambio y cooperación </a:t>
            </a:r>
          </a:p>
          <a:p>
            <a:pPr lvl="0"/>
            <a:r>
              <a:rPr lang="es-ES" sz="1800" dirty="0" smtClean="0"/>
              <a:t>Puesta en contacto a diferentes agentes</a:t>
            </a:r>
          </a:p>
          <a:p>
            <a:pPr lvl="0"/>
            <a:r>
              <a:rPr lang="es-ES" sz="1800" dirty="0" smtClean="0"/>
              <a:t>Liderar desde una organización LGTB un proyecto en red que busca mejoras independientemente de la motivación del DO</a:t>
            </a:r>
            <a:endParaRPr lang="es-ES" sz="1800" dirty="0" smtClean="0"/>
          </a:p>
          <a:p>
            <a:pPr lvl="0"/>
            <a:r>
              <a:rPr lang="es-ES" sz="1800" dirty="0" smtClean="0"/>
              <a:t>Gran interés </a:t>
            </a:r>
            <a:r>
              <a:rPr lang="es-ES" sz="1800" dirty="0" smtClean="0"/>
              <a:t>por parte de la administración y de las personas que lo integran por trabajar de manera conjunta </a:t>
            </a:r>
            <a:r>
              <a:rPr lang="es-ES" sz="1800" dirty="0" smtClean="0"/>
              <a:t>con la sociedad civil</a:t>
            </a:r>
            <a:endParaRPr lang="es-ES" sz="1800" dirty="0" smtClean="0"/>
          </a:p>
          <a:p>
            <a:endParaRPr lang="es-ES" sz="1800" dirty="0" smtClean="0">
              <a:latin typeface="Century Gothic" pitchFamily="34" charset="0"/>
            </a:endParaRPr>
          </a:p>
        </p:txBody>
      </p:sp>
      <p:sp>
        <p:nvSpPr>
          <p:cNvPr id="4" name="3 Rectángulo"/>
          <p:cNvSpPr/>
          <p:nvPr/>
        </p:nvSpPr>
        <p:spPr>
          <a:xfrm>
            <a:off x="0" y="6453336"/>
            <a:ext cx="9144000" cy="404664"/>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7 Imagen" descr="logo_FELGTB-01.jpg"/>
          <p:cNvPicPr>
            <a:picLocks noChangeAspect="1"/>
          </p:cNvPicPr>
          <p:nvPr/>
        </p:nvPicPr>
        <p:blipFill>
          <a:blip r:embed="rId3" cstate="print"/>
          <a:stretch>
            <a:fillRect/>
          </a:stretch>
        </p:blipFill>
        <p:spPr>
          <a:xfrm>
            <a:off x="0" y="6422844"/>
            <a:ext cx="1331640" cy="435155"/>
          </a:xfrm>
          <a:prstGeom prst="rect">
            <a:avLst/>
          </a:prstGeom>
        </p:spPr>
      </p:pic>
      <p:pic>
        <p:nvPicPr>
          <p:cNvPr id="9" name="11 Imagen" descr="redes_contra_odio.jpg"/>
          <p:cNvPicPr>
            <a:picLocks noChangeAspect="1"/>
          </p:cNvPicPr>
          <p:nvPr/>
        </p:nvPicPr>
        <p:blipFill>
          <a:blip r:embed="rId4" cstate="print"/>
          <a:stretch>
            <a:fillRect/>
          </a:stretch>
        </p:blipFill>
        <p:spPr>
          <a:xfrm>
            <a:off x="7956376" y="6323706"/>
            <a:ext cx="1187624" cy="534293"/>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0" dirty="0" smtClean="0">
                <a:solidFill>
                  <a:srgbClr val="FF3399"/>
                </a:solidFill>
                <a:latin typeface="Century Gothic" pitchFamily="34" charset="0"/>
              </a:rPr>
              <a:t>DIFICULTADES</a:t>
            </a:r>
            <a:endParaRPr lang="es-ES" sz="2800" dirty="0">
              <a:solidFill>
                <a:srgbClr val="FF3399"/>
              </a:solidFill>
              <a:latin typeface="Century Gothic" pitchFamily="34" charset="0"/>
            </a:endParaRPr>
          </a:p>
        </p:txBody>
      </p:sp>
      <p:sp>
        <p:nvSpPr>
          <p:cNvPr id="3" name="2 Marcador de contenido"/>
          <p:cNvSpPr>
            <a:spLocks noGrp="1"/>
          </p:cNvSpPr>
          <p:nvPr>
            <p:ph idx="1"/>
          </p:nvPr>
        </p:nvSpPr>
        <p:spPr>
          <a:xfrm>
            <a:off x="611560" y="1916832"/>
            <a:ext cx="8157592" cy="3024336"/>
          </a:xfrm>
        </p:spPr>
        <p:txBody>
          <a:bodyPr>
            <a:normAutofit/>
          </a:bodyPr>
          <a:lstStyle/>
          <a:p>
            <a:endParaRPr lang="es-ES" sz="1800" dirty="0" smtClean="0"/>
          </a:p>
          <a:p>
            <a:r>
              <a:rPr lang="es-ES" sz="1800" dirty="0" smtClean="0"/>
              <a:t>Especialización </a:t>
            </a:r>
            <a:r>
              <a:rPr lang="es-ES" sz="1800" dirty="0" smtClean="0"/>
              <a:t>y formación</a:t>
            </a:r>
          </a:p>
          <a:p>
            <a:pPr lvl="0"/>
            <a:r>
              <a:rPr lang="es-ES" sz="1800" dirty="0" smtClean="0"/>
              <a:t>Temporalidad</a:t>
            </a:r>
            <a:endParaRPr lang="es-ES" sz="1800" dirty="0" smtClean="0"/>
          </a:p>
          <a:p>
            <a:pPr lvl="0"/>
            <a:r>
              <a:rPr lang="es-ES" sz="1800" dirty="0" smtClean="0"/>
              <a:t>Burocracia del proyecto financiado</a:t>
            </a:r>
            <a:endParaRPr lang="es-ES" sz="1800" dirty="0" smtClean="0"/>
          </a:p>
          <a:p>
            <a:pPr lvl="0"/>
            <a:r>
              <a:rPr lang="es-ES" sz="1800" dirty="0" smtClean="0"/>
              <a:t>Nivel de apropiación en la coordinación estratégica </a:t>
            </a:r>
          </a:p>
          <a:p>
            <a:pPr lvl="0"/>
            <a:r>
              <a:rPr lang="es-ES" sz="1800" dirty="0" smtClean="0"/>
              <a:t>Complejidad de la administración</a:t>
            </a:r>
          </a:p>
          <a:p>
            <a:pPr>
              <a:buNone/>
            </a:pPr>
            <a:endParaRPr lang="es-ES" sz="1800" dirty="0" smtClean="0">
              <a:latin typeface="Century Gothic" pitchFamily="34" charset="0"/>
            </a:endParaRPr>
          </a:p>
        </p:txBody>
      </p:sp>
      <p:sp>
        <p:nvSpPr>
          <p:cNvPr id="4" name="3 Rectángulo"/>
          <p:cNvSpPr/>
          <p:nvPr/>
        </p:nvSpPr>
        <p:spPr>
          <a:xfrm>
            <a:off x="0" y="6453336"/>
            <a:ext cx="9144000" cy="404664"/>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7 Imagen" descr="logo_FELGTB-01.jpg"/>
          <p:cNvPicPr>
            <a:picLocks noChangeAspect="1"/>
          </p:cNvPicPr>
          <p:nvPr/>
        </p:nvPicPr>
        <p:blipFill>
          <a:blip r:embed="rId3" cstate="print"/>
          <a:stretch>
            <a:fillRect/>
          </a:stretch>
        </p:blipFill>
        <p:spPr>
          <a:xfrm>
            <a:off x="0" y="6422844"/>
            <a:ext cx="1331640" cy="435155"/>
          </a:xfrm>
          <a:prstGeom prst="rect">
            <a:avLst/>
          </a:prstGeom>
        </p:spPr>
      </p:pic>
      <p:pic>
        <p:nvPicPr>
          <p:cNvPr id="21" name="11 Imagen" descr="redes_contra_odio.jpg"/>
          <p:cNvPicPr>
            <a:picLocks noChangeAspect="1"/>
          </p:cNvPicPr>
          <p:nvPr/>
        </p:nvPicPr>
        <p:blipFill>
          <a:blip r:embed="rId4" cstate="print"/>
          <a:stretch>
            <a:fillRect/>
          </a:stretch>
        </p:blipFill>
        <p:spPr>
          <a:xfrm>
            <a:off x="7956376" y="6323706"/>
            <a:ext cx="1187624" cy="534293"/>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0" dirty="0" smtClean="0">
                <a:solidFill>
                  <a:srgbClr val="FF3399"/>
                </a:solidFill>
                <a:latin typeface="Century Gothic" pitchFamily="34" charset="0"/>
              </a:rPr>
              <a:t>LECCIONES APRENDIDAS</a:t>
            </a:r>
            <a:endParaRPr lang="es-ES" sz="2800" dirty="0">
              <a:solidFill>
                <a:srgbClr val="FF3399"/>
              </a:solidFill>
              <a:latin typeface="Century Gothic" pitchFamily="34" charset="0"/>
            </a:endParaRPr>
          </a:p>
        </p:txBody>
      </p:sp>
      <p:sp>
        <p:nvSpPr>
          <p:cNvPr id="3" name="2 Marcador de contenido"/>
          <p:cNvSpPr>
            <a:spLocks noGrp="1"/>
          </p:cNvSpPr>
          <p:nvPr>
            <p:ph idx="1"/>
          </p:nvPr>
        </p:nvSpPr>
        <p:spPr>
          <a:xfrm>
            <a:off x="539552" y="1052736"/>
            <a:ext cx="4752528" cy="4525963"/>
          </a:xfrm>
        </p:spPr>
        <p:txBody>
          <a:bodyPr>
            <a:normAutofit fontScale="92500" lnSpcReduction="20000"/>
          </a:bodyPr>
          <a:lstStyle/>
          <a:p>
            <a:pPr lvl="0"/>
            <a:endParaRPr lang="es-ES" sz="1800" dirty="0" smtClean="0"/>
          </a:p>
          <a:p>
            <a:pPr algn="just"/>
            <a:r>
              <a:rPr lang="es-ES" sz="1800" dirty="0" smtClean="0"/>
              <a:t>El proyecto ha servido como motor para iniciar un proceso de coordinación a medio plazo, ha facilitado la conexión entre los diferentes actores y ha fomentado las coordinaciones operativas y puntuales entre ellos. </a:t>
            </a:r>
          </a:p>
          <a:p>
            <a:pPr algn="just">
              <a:buNone/>
            </a:pPr>
            <a:endParaRPr lang="es-ES" sz="1800" dirty="0" smtClean="0"/>
          </a:p>
          <a:p>
            <a:pPr algn="just"/>
            <a:r>
              <a:rPr lang="es-ES" sz="1800" dirty="0" smtClean="0"/>
              <a:t>La presencia de los delitos de odio en la agenda pública  y las acciones realizadas para aportar a estos documentos han abierto un canal de comunicación que antes no existía entre los 3 ministerios</a:t>
            </a:r>
          </a:p>
          <a:p>
            <a:pPr algn="just">
              <a:buNone/>
            </a:pPr>
            <a:endParaRPr lang="es-ES" sz="1800" dirty="0" smtClean="0"/>
          </a:p>
          <a:p>
            <a:pPr algn="just"/>
            <a:r>
              <a:rPr lang="es-ES" sz="1800" dirty="0" smtClean="0"/>
              <a:t>Todos los miembros valoran muy positivamente el grupo multidisciplinar y apuestan por su continuidad. Sin embargo si no a través de la propia administración, este grupo no podrá convertir la coordinación estratégica en operativa</a:t>
            </a:r>
          </a:p>
          <a:p>
            <a:endParaRPr lang="es-ES" sz="1800" dirty="0" smtClean="0">
              <a:latin typeface="Century Gothic" pitchFamily="34" charset="0"/>
            </a:endParaRPr>
          </a:p>
        </p:txBody>
      </p:sp>
      <p:sp>
        <p:nvSpPr>
          <p:cNvPr id="4" name="3 Rectángulo"/>
          <p:cNvSpPr/>
          <p:nvPr/>
        </p:nvSpPr>
        <p:spPr>
          <a:xfrm>
            <a:off x="0" y="6453336"/>
            <a:ext cx="9144000" cy="404664"/>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7 Imagen" descr="logo_FELGTB-01.jpg"/>
          <p:cNvPicPr>
            <a:picLocks noChangeAspect="1"/>
          </p:cNvPicPr>
          <p:nvPr/>
        </p:nvPicPr>
        <p:blipFill>
          <a:blip r:embed="rId3" cstate="print"/>
          <a:stretch>
            <a:fillRect/>
          </a:stretch>
        </p:blipFill>
        <p:spPr>
          <a:xfrm>
            <a:off x="0" y="6422844"/>
            <a:ext cx="1331640" cy="435155"/>
          </a:xfrm>
          <a:prstGeom prst="rect">
            <a:avLst/>
          </a:prstGeom>
        </p:spPr>
      </p:pic>
      <p:pic>
        <p:nvPicPr>
          <p:cNvPr id="21" name="11 Imagen" descr="redes_contra_odio.jpg"/>
          <p:cNvPicPr>
            <a:picLocks noChangeAspect="1"/>
          </p:cNvPicPr>
          <p:nvPr/>
        </p:nvPicPr>
        <p:blipFill>
          <a:blip r:embed="rId4" cstate="print"/>
          <a:stretch>
            <a:fillRect/>
          </a:stretch>
        </p:blipFill>
        <p:spPr>
          <a:xfrm>
            <a:off x="7956376" y="6323706"/>
            <a:ext cx="1187624" cy="534293"/>
          </a:xfrm>
          <a:prstGeom prst="rect">
            <a:avLst/>
          </a:prstGeom>
        </p:spPr>
      </p:pic>
      <p:pic>
        <p:nvPicPr>
          <p:cNvPr id="9" name="Picture 2"/>
          <p:cNvPicPr>
            <a:picLocks noChangeAspect="1" noChangeArrowheads="1"/>
          </p:cNvPicPr>
          <p:nvPr/>
        </p:nvPicPr>
        <p:blipFill>
          <a:blip r:embed="rId5" cstate="print"/>
          <a:srcRect l="4379" t="58789" r="78822" b="10663"/>
          <a:stretch>
            <a:fillRect/>
          </a:stretch>
        </p:blipFill>
        <p:spPr bwMode="auto">
          <a:xfrm>
            <a:off x="5868144" y="2204864"/>
            <a:ext cx="2642774" cy="247366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771800" y="1600200"/>
            <a:ext cx="5915000" cy="4525963"/>
          </a:xfrm>
        </p:spPr>
        <p:txBody>
          <a:bodyPr>
            <a:normAutofit/>
          </a:bodyPr>
          <a:lstStyle/>
          <a:p>
            <a:r>
              <a:rPr lang="es-ES_tradnl" sz="1800" dirty="0" smtClean="0">
                <a:latin typeface="Century Gothic" pitchFamily="34" charset="0"/>
              </a:rPr>
              <a:t>Federación creada en 1992</a:t>
            </a:r>
          </a:p>
          <a:p>
            <a:pPr>
              <a:buNone/>
            </a:pPr>
            <a:endParaRPr lang="es-ES_tradnl" sz="1800" dirty="0" smtClean="0">
              <a:latin typeface="Century Gothic" pitchFamily="34" charset="0"/>
            </a:endParaRPr>
          </a:p>
          <a:p>
            <a:r>
              <a:rPr lang="es-ES_tradnl" sz="1800" dirty="0" smtClean="0">
                <a:latin typeface="Century Gothic" pitchFamily="34" charset="0"/>
              </a:rPr>
              <a:t>Organizaciones LGTB en todo el territorio</a:t>
            </a:r>
          </a:p>
          <a:p>
            <a:endParaRPr lang="es-ES_tradnl" sz="1800" dirty="0" smtClean="0">
              <a:latin typeface="Century Gothic" pitchFamily="34" charset="0"/>
            </a:endParaRPr>
          </a:p>
          <a:p>
            <a:r>
              <a:rPr lang="es-ES_tradnl" sz="1800" dirty="0" smtClean="0">
                <a:latin typeface="Century Gothic" pitchFamily="34" charset="0"/>
              </a:rPr>
              <a:t>1) Incidencia política.</a:t>
            </a:r>
          </a:p>
          <a:p>
            <a:endParaRPr lang="es-ES_tradnl" sz="1800" dirty="0" smtClean="0">
              <a:latin typeface="Century Gothic" pitchFamily="34" charset="0"/>
            </a:endParaRPr>
          </a:p>
          <a:p>
            <a:r>
              <a:rPr lang="es-ES_tradnl" sz="1800" dirty="0" smtClean="0">
                <a:latin typeface="Century Gothic" pitchFamily="34" charset="0"/>
              </a:rPr>
              <a:t>2) Trabajo en red y formación activistas</a:t>
            </a:r>
          </a:p>
          <a:p>
            <a:endParaRPr lang="es-ES_tradnl" sz="1800" dirty="0" smtClean="0">
              <a:latin typeface="Century Gothic" pitchFamily="34" charset="0"/>
            </a:endParaRPr>
          </a:p>
          <a:p>
            <a:r>
              <a:rPr lang="es-ES_tradnl" sz="1800" dirty="0" smtClean="0">
                <a:latin typeface="Century Gothic" pitchFamily="34" charset="0"/>
              </a:rPr>
              <a:t>3) Servicios a la población LGTB</a:t>
            </a:r>
          </a:p>
          <a:p>
            <a:endParaRPr lang="es-ES_tradnl" sz="1800" dirty="0" smtClean="0">
              <a:latin typeface="Century Gothic" pitchFamily="34" charset="0"/>
            </a:endParaRPr>
          </a:p>
          <a:p>
            <a:endParaRPr lang="es-ES_tradnl" sz="1800" dirty="0" smtClean="0">
              <a:latin typeface="Century Gothic" pitchFamily="34" charset="0"/>
            </a:endParaRPr>
          </a:p>
          <a:p>
            <a:r>
              <a:rPr lang="es-ES_tradnl" sz="1800" dirty="0" smtClean="0">
                <a:latin typeface="Century Gothic" pitchFamily="34" charset="0"/>
              </a:rPr>
              <a:t>Coordinación nacional e internacional. Estatus consultivo en ECOSOC</a:t>
            </a:r>
            <a:endParaRPr lang="es-ES" sz="1800" dirty="0" smtClean="0">
              <a:latin typeface="Century Gothic" pitchFamily="34" charset="0"/>
            </a:endParaRPr>
          </a:p>
          <a:p>
            <a:endParaRPr lang="es-ES_tradnl" sz="1800" dirty="0" smtClean="0">
              <a:latin typeface="Century Gothic" pitchFamily="34" charset="0"/>
            </a:endParaRPr>
          </a:p>
        </p:txBody>
      </p:sp>
      <p:sp>
        <p:nvSpPr>
          <p:cNvPr id="4" name="3 Rectángulo"/>
          <p:cNvSpPr/>
          <p:nvPr/>
        </p:nvSpPr>
        <p:spPr>
          <a:xfrm>
            <a:off x="0" y="6453336"/>
            <a:ext cx="9144000" cy="404664"/>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7 Imagen" descr="logo_FELGTB-01.jpg"/>
          <p:cNvPicPr>
            <a:picLocks noChangeAspect="1"/>
          </p:cNvPicPr>
          <p:nvPr/>
        </p:nvPicPr>
        <p:blipFill>
          <a:blip r:embed="rId3" cstate="print"/>
          <a:stretch>
            <a:fillRect/>
          </a:stretch>
        </p:blipFill>
        <p:spPr>
          <a:xfrm>
            <a:off x="0" y="6422844"/>
            <a:ext cx="1331640" cy="435155"/>
          </a:xfrm>
          <a:prstGeom prst="rect">
            <a:avLst/>
          </a:prstGeom>
        </p:spPr>
      </p:pic>
      <p:pic>
        <p:nvPicPr>
          <p:cNvPr id="14" name="13 Imagen" descr="logo ILGA.png"/>
          <p:cNvPicPr>
            <a:picLocks noChangeAspect="1"/>
          </p:cNvPicPr>
          <p:nvPr/>
        </p:nvPicPr>
        <p:blipFill>
          <a:blip r:embed="rId4" cstate="print"/>
          <a:stretch>
            <a:fillRect/>
          </a:stretch>
        </p:blipFill>
        <p:spPr>
          <a:xfrm>
            <a:off x="1835696" y="5157192"/>
            <a:ext cx="869361" cy="504056"/>
          </a:xfrm>
          <a:prstGeom prst="rect">
            <a:avLst/>
          </a:prstGeom>
        </p:spPr>
      </p:pic>
      <p:pic>
        <p:nvPicPr>
          <p:cNvPr id="11" name="Picture 14" descr="http://felgtb.com/jornadasbi/logo1.jpg"/>
          <p:cNvPicPr>
            <a:picLocks noChangeAspect="1" noChangeArrowheads="1"/>
          </p:cNvPicPr>
          <p:nvPr/>
        </p:nvPicPr>
        <p:blipFill>
          <a:blip r:embed="rId5" cstate="print"/>
          <a:srcRect/>
          <a:stretch>
            <a:fillRect/>
          </a:stretch>
        </p:blipFill>
        <p:spPr bwMode="auto">
          <a:xfrm>
            <a:off x="0" y="1"/>
            <a:ext cx="3143240" cy="1026364"/>
          </a:xfrm>
          <a:prstGeom prst="rect">
            <a:avLst/>
          </a:prstGeom>
          <a:noFill/>
        </p:spPr>
      </p:pic>
      <p:pic>
        <p:nvPicPr>
          <p:cNvPr id="15" name="Picture 4" descr="https://encrypted-tbn1.gstatic.com/images?q=tbn:ANd9GcTum11JRUZbhkdSffFoSShO1brqaCu3PBUNBb_kOLqmC7aGDliS"/>
          <p:cNvPicPr>
            <a:picLocks noChangeAspect="1" noChangeArrowheads="1"/>
          </p:cNvPicPr>
          <p:nvPr/>
        </p:nvPicPr>
        <p:blipFill>
          <a:blip r:embed="rId6" cstate="print"/>
          <a:srcRect/>
          <a:stretch>
            <a:fillRect/>
          </a:stretch>
        </p:blipFill>
        <p:spPr bwMode="auto">
          <a:xfrm>
            <a:off x="2123728" y="2276872"/>
            <a:ext cx="504055" cy="504056"/>
          </a:xfrm>
          <a:prstGeom prst="rect">
            <a:avLst/>
          </a:prstGeom>
          <a:noFill/>
        </p:spPr>
      </p:pic>
      <p:pic>
        <p:nvPicPr>
          <p:cNvPr id="16" name="Picture 6" descr="http://previews.123rf.com/images/skvoor/skvoor0804/skvoor080400096/2833429-Spain-map-filled-with-rainbow-gradient-Mercator-projection--Stock-Photo.jpg"/>
          <p:cNvPicPr>
            <a:picLocks noChangeAspect="1" noChangeArrowheads="1"/>
          </p:cNvPicPr>
          <p:nvPr/>
        </p:nvPicPr>
        <p:blipFill>
          <a:blip r:embed="rId7" cstate="print"/>
          <a:srcRect/>
          <a:stretch>
            <a:fillRect/>
          </a:stretch>
        </p:blipFill>
        <p:spPr bwMode="auto">
          <a:xfrm>
            <a:off x="1475656" y="2204864"/>
            <a:ext cx="630904" cy="576064"/>
          </a:xfrm>
          <a:prstGeom prst="rect">
            <a:avLst/>
          </a:prstGeom>
          <a:noFill/>
        </p:spPr>
      </p:pic>
      <p:pic>
        <p:nvPicPr>
          <p:cNvPr id="17" name="Picture 2" descr="http://i3.cpcache.com/product/560143071/23rd_anniversary_heart_mug.jpg?height=225&amp;width=225"/>
          <p:cNvPicPr>
            <a:picLocks noChangeAspect="1" noChangeArrowheads="1"/>
          </p:cNvPicPr>
          <p:nvPr/>
        </p:nvPicPr>
        <p:blipFill>
          <a:blip r:embed="rId8" cstate="print"/>
          <a:srcRect/>
          <a:stretch>
            <a:fillRect/>
          </a:stretch>
        </p:blipFill>
        <p:spPr bwMode="auto">
          <a:xfrm>
            <a:off x="6660232" y="1484784"/>
            <a:ext cx="648072" cy="648072"/>
          </a:xfrm>
          <a:prstGeom prst="rect">
            <a:avLst/>
          </a:prstGeom>
          <a:noFill/>
        </p:spPr>
      </p:pic>
      <p:pic>
        <p:nvPicPr>
          <p:cNvPr id="18" name="Picture 4" descr="https://encrypted-tbn2.gstatic.com/images?q=tbn:ANd9GcQhqGY-BQoiTo9lJ0R7KkXLmwnzsdDysnRAC4Y4ZlGWCkPfj2uu"/>
          <p:cNvPicPr>
            <a:picLocks noChangeAspect="1" noChangeArrowheads="1"/>
          </p:cNvPicPr>
          <p:nvPr/>
        </p:nvPicPr>
        <p:blipFill>
          <a:blip r:embed="rId9" cstate="print"/>
          <a:srcRect/>
          <a:stretch>
            <a:fillRect/>
          </a:stretch>
        </p:blipFill>
        <p:spPr bwMode="auto">
          <a:xfrm rot="552759">
            <a:off x="5835498" y="2919358"/>
            <a:ext cx="875063" cy="562228"/>
          </a:xfrm>
          <a:prstGeom prst="rect">
            <a:avLst/>
          </a:prstGeom>
          <a:noFill/>
        </p:spPr>
      </p:pic>
      <p:pic>
        <p:nvPicPr>
          <p:cNvPr id="19" name="Picture 10" descr="https://ingresosdelsigo21.files.wordpress.com/2013/08/networking.jpg"/>
          <p:cNvPicPr>
            <a:picLocks noChangeAspect="1" noChangeArrowheads="1"/>
          </p:cNvPicPr>
          <p:nvPr/>
        </p:nvPicPr>
        <p:blipFill>
          <a:blip r:embed="rId10" cstate="print"/>
          <a:srcRect/>
          <a:stretch>
            <a:fillRect/>
          </a:stretch>
        </p:blipFill>
        <p:spPr bwMode="auto">
          <a:xfrm>
            <a:off x="1691680" y="3429000"/>
            <a:ext cx="892122" cy="720080"/>
          </a:xfrm>
          <a:prstGeom prst="rect">
            <a:avLst/>
          </a:prstGeom>
          <a:noFill/>
        </p:spPr>
      </p:pic>
      <p:pic>
        <p:nvPicPr>
          <p:cNvPr id="20" name="Picture 8" descr="http://inspireeducationgroup.com/wp-content/uploads/2014/03/Services-1.jpg"/>
          <p:cNvPicPr>
            <a:picLocks noChangeAspect="1" noChangeArrowheads="1"/>
          </p:cNvPicPr>
          <p:nvPr/>
        </p:nvPicPr>
        <p:blipFill>
          <a:blip r:embed="rId11" cstate="print"/>
          <a:srcRect/>
          <a:stretch>
            <a:fillRect/>
          </a:stretch>
        </p:blipFill>
        <p:spPr bwMode="auto">
          <a:xfrm>
            <a:off x="7164288" y="4293096"/>
            <a:ext cx="864096" cy="648072"/>
          </a:xfrm>
          <a:prstGeom prst="rect">
            <a:avLst/>
          </a:prstGeom>
          <a:noFill/>
        </p:spPr>
      </p:pic>
      <p:pic>
        <p:nvPicPr>
          <p:cNvPr id="2050" name="Picture 2" descr="http://www.accem.es/ficheros/imagenes/i_miscelanea/Plataforma_gestion_policial.gif"/>
          <p:cNvPicPr>
            <a:picLocks noChangeAspect="1" noChangeArrowheads="1"/>
          </p:cNvPicPr>
          <p:nvPr/>
        </p:nvPicPr>
        <p:blipFill>
          <a:blip r:embed="rId12" cstate="print"/>
          <a:srcRect/>
          <a:stretch>
            <a:fillRect/>
          </a:stretch>
        </p:blipFill>
        <p:spPr bwMode="auto">
          <a:xfrm>
            <a:off x="827584" y="5229200"/>
            <a:ext cx="847153" cy="288032"/>
          </a:xfrm>
          <a:prstGeom prst="rect">
            <a:avLst/>
          </a:prstGeom>
          <a:noFill/>
        </p:spPr>
      </p:pic>
      <p:pic>
        <p:nvPicPr>
          <p:cNvPr id="2052" name="Picture 4" descr="https://pbs.twimg.com/profile_images/2161628376/S_mbolo_CESIDA_400x400.jpg"/>
          <p:cNvPicPr>
            <a:picLocks noChangeAspect="1" noChangeArrowheads="1"/>
          </p:cNvPicPr>
          <p:nvPr/>
        </p:nvPicPr>
        <p:blipFill>
          <a:blip r:embed="rId13" cstate="print"/>
          <a:srcRect/>
          <a:stretch>
            <a:fillRect/>
          </a:stretch>
        </p:blipFill>
        <p:spPr bwMode="auto">
          <a:xfrm>
            <a:off x="1115616" y="5661248"/>
            <a:ext cx="576064" cy="576064"/>
          </a:xfrm>
          <a:prstGeom prst="rect">
            <a:avLst/>
          </a:prstGeom>
          <a:noFill/>
        </p:spPr>
      </p:pic>
      <p:pic>
        <p:nvPicPr>
          <p:cNvPr id="2056" name="Picture 8" descr="http://www2.ccoo.es/comunes/recursos/18/1762765-Logo_del_Consejo_de_la_Juventud_de_Espana_Version2.jpg"/>
          <p:cNvPicPr>
            <a:picLocks noChangeAspect="1" noChangeArrowheads="1"/>
          </p:cNvPicPr>
          <p:nvPr/>
        </p:nvPicPr>
        <p:blipFill>
          <a:blip r:embed="rId14" cstate="print"/>
          <a:srcRect/>
          <a:stretch>
            <a:fillRect/>
          </a:stretch>
        </p:blipFill>
        <p:spPr bwMode="auto">
          <a:xfrm>
            <a:off x="251520" y="5157192"/>
            <a:ext cx="429521" cy="432048"/>
          </a:xfrm>
          <a:prstGeom prst="rect">
            <a:avLst/>
          </a:prstGeom>
          <a:noFill/>
        </p:spPr>
      </p:pic>
      <p:pic>
        <p:nvPicPr>
          <p:cNvPr id="2058" name="Picture 10" descr="http://www.nohate.es/media/uploads/covidod_big.jpg"/>
          <p:cNvPicPr>
            <a:picLocks noChangeAspect="1" noChangeArrowheads="1"/>
          </p:cNvPicPr>
          <p:nvPr/>
        </p:nvPicPr>
        <p:blipFill>
          <a:blip r:embed="rId15" cstate="print"/>
          <a:srcRect/>
          <a:stretch>
            <a:fillRect/>
          </a:stretch>
        </p:blipFill>
        <p:spPr bwMode="auto">
          <a:xfrm>
            <a:off x="251520" y="5733256"/>
            <a:ext cx="936104" cy="506190"/>
          </a:xfrm>
          <a:prstGeom prst="rect">
            <a:avLst/>
          </a:prstGeom>
          <a:noFill/>
        </p:spPr>
      </p:pic>
      <p:pic>
        <p:nvPicPr>
          <p:cNvPr id="2060" name="Picture 12" descr="http://www.dianova.es/images/ecosoc.jpg"/>
          <p:cNvPicPr>
            <a:picLocks noChangeAspect="1" noChangeArrowheads="1"/>
          </p:cNvPicPr>
          <p:nvPr/>
        </p:nvPicPr>
        <p:blipFill>
          <a:blip r:embed="rId16" cstate="print"/>
          <a:srcRect/>
          <a:stretch>
            <a:fillRect/>
          </a:stretch>
        </p:blipFill>
        <p:spPr bwMode="auto">
          <a:xfrm>
            <a:off x="1835696" y="5709363"/>
            <a:ext cx="936104" cy="571945"/>
          </a:xfrm>
          <a:prstGeom prst="rect">
            <a:avLst/>
          </a:prstGeom>
          <a:noFill/>
        </p:spPr>
      </p:pic>
      <p:pic>
        <p:nvPicPr>
          <p:cNvPr id="21" name="11 Imagen" descr="redes_contra_odio.jpg"/>
          <p:cNvPicPr>
            <a:picLocks noChangeAspect="1"/>
          </p:cNvPicPr>
          <p:nvPr/>
        </p:nvPicPr>
        <p:blipFill>
          <a:blip r:embed="rId17" cstate="print"/>
          <a:stretch>
            <a:fillRect/>
          </a:stretch>
        </p:blipFill>
        <p:spPr>
          <a:xfrm>
            <a:off x="7956376" y="6323706"/>
            <a:ext cx="1187624" cy="534293"/>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0" dirty="0" smtClean="0">
                <a:solidFill>
                  <a:srgbClr val="FF3399"/>
                </a:solidFill>
                <a:latin typeface="Century Gothic" pitchFamily="34" charset="0"/>
              </a:rPr>
              <a:t>LECCIONES APRENDIDAS</a:t>
            </a:r>
            <a:endParaRPr lang="es-ES" sz="2800" dirty="0">
              <a:solidFill>
                <a:srgbClr val="FF3399"/>
              </a:solidFill>
              <a:latin typeface="Century Gothic" pitchFamily="34" charset="0"/>
            </a:endParaRPr>
          </a:p>
        </p:txBody>
      </p:sp>
      <p:sp>
        <p:nvSpPr>
          <p:cNvPr id="3" name="2 Marcador de contenido"/>
          <p:cNvSpPr>
            <a:spLocks noGrp="1"/>
          </p:cNvSpPr>
          <p:nvPr>
            <p:ph idx="1"/>
          </p:nvPr>
        </p:nvSpPr>
        <p:spPr>
          <a:xfrm>
            <a:off x="539552" y="1052736"/>
            <a:ext cx="8157592" cy="4525963"/>
          </a:xfrm>
        </p:spPr>
        <p:txBody>
          <a:bodyPr>
            <a:normAutofit/>
          </a:bodyPr>
          <a:lstStyle/>
          <a:p>
            <a:pPr lvl="0"/>
            <a:endParaRPr lang="es-ES" sz="1800" dirty="0" smtClean="0"/>
          </a:p>
          <a:p>
            <a:pPr algn="just"/>
            <a:r>
              <a:rPr lang="es-ES" sz="1800" dirty="0" smtClean="0"/>
              <a:t>El proyecto ha servido como motor para iniciar un proceso de coordinación a medio plazo, ha facilitado la conexión entre los diferentes actores y ha fomentado las coordinaciones operativas y puntuales entre ellos. </a:t>
            </a:r>
          </a:p>
          <a:p>
            <a:pPr algn="just">
              <a:buNone/>
            </a:pPr>
            <a:endParaRPr lang="es-ES" sz="1800" dirty="0" smtClean="0"/>
          </a:p>
          <a:p>
            <a:pPr algn="just"/>
            <a:r>
              <a:rPr lang="es-ES" sz="1800" dirty="0" smtClean="0"/>
              <a:t>La presencia de los delitos de odio en la agenda pública  y las acciones realizadas para aportar a estos documentos han abierto un canal de comunicación que antes no existía entre los </a:t>
            </a:r>
            <a:r>
              <a:rPr lang="es-ES" sz="1800" dirty="0" smtClean="0"/>
              <a:t>2 </a:t>
            </a:r>
            <a:r>
              <a:rPr lang="es-ES" sz="1800" dirty="0" smtClean="0"/>
              <a:t>ministerios (Ministerio de Interior, Ministerio de Sanidad, Servicios Sociales e Igualdad</a:t>
            </a:r>
            <a:endParaRPr lang="es-ES" sz="1800" dirty="0" smtClean="0"/>
          </a:p>
          <a:p>
            <a:pPr algn="just">
              <a:buNone/>
            </a:pPr>
            <a:endParaRPr lang="es-ES" sz="1800" dirty="0" smtClean="0"/>
          </a:p>
          <a:p>
            <a:pPr algn="just"/>
            <a:r>
              <a:rPr lang="es-ES" sz="1800" dirty="0" smtClean="0"/>
              <a:t>Todos los miembros valoran muy positivamente el grupo multidisciplinar y apuestan por su continuidad. Sin embargo si no </a:t>
            </a:r>
            <a:r>
              <a:rPr lang="es-ES" sz="1800" dirty="0" smtClean="0"/>
              <a:t>es a </a:t>
            </a:r>
            <a:r>
              <a:rPr lang="es-ES" sz="1800" dirty="0" smtClean="0"/>
              <a:t>través de la propia administración, este grupo no podrá convertir la coordinación estratégica en operativa.</a:t>
            </a:r>
          </a:p>
          <a:p>
            <a:endParaRPr lang="es-ES" sz="1800" dirty="0" smtClean="0">
              <a:latin typeface="Century Gothic" pitchFamily="34" charset="0"/>
            </a:endParaRPr>
          </a:p>
        </p:txBody>
      </p:sp>
      <p:sp>
        <p:nvSpPr>
          <p:cNvPr id="4" name="3 Rectángulo"/>
          <p:cNvSpPr/>
          <p:nvPr/>
        </p:nvSpPr>
        <p:spPr>
          <a:xfrm>
            <a:off x="0" y="6453336"/>
            <a:ext cx="9144000" cy="404664"/>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7 Imagen" descr="logo_FELGTB-01.jpg"/>
          <p:cNvPicPr>
            <a:picLocks noChangeAspect="1"/>
          </p:cNvPicPr>
          <p:nvPr/>
        </p:nvPicPr>
        <p:blipFill>
          <a:blip r:embed="rId3" cstate="print"/>
          <a:stretch>
            <a:fillRect/>
          </a:stretch>
        </p:blipFill>
        <p:spPr>
          <a:xfrm>
            <a:off x="0" y="6422844"/>
            <a:ext cx="1331640" cy="435155"/>
          </a:xfrm>
          <a:prstGeom prst="rect">
            <a:avLst/>
          </a:prstGeom>
        </p:spPr>
      </p:pic>
      <p:pic>
        <p:nvPicPr>
          <p:cNvPr id="10" name="11 Imagen" descr="redes_contra_odio.jpg"/>
          <p:cNvPicPr>
            <a:picLocks noChangeAspect="1"/>
          </p:cNvPicPr>
          <p:nvPr/>
        </p:nvPicPr>
        <p:blipFill>
          <a:blip r:embed="rId4" cstate="print"/>
          <a:stretch>
            <a:fillRect/>
          </a:stretch>
        </p:blipFill>
        <p:spPr>
          <a:xfrm>
            <a:off x="7956376" y="6323706"/>
            <a:ext cx="1187624" cy="534293"/>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0" dirty="0" smtClean="0">
                <a:solidFill>
                  <a:srgbClr val="FF3399"/>
                </a:solidFill>
                <a:latin typeface="Century Gothic" pitchFamily="34" charset="0"/>
              </a:rPr>
              <a:t>EJEMPLOS DE </a:t>
            </a:r>
            <a:r>
              <a:rPr lang="es-ES" sz="2800" dirty="0" smtClean="0">
                <a:solidFill>
                  <a:srgbClr val="FF3399"/>
                </a:solidFill>
                <a:latin typeface="Century Gothic" pitchFamily="34" charset="0"/>
              </a:rPr>
              <a:t>COORDINACION </a:t>
            </a:r>
            <a:endParaRPr lang="es-ES" sz="2800" dirty="0">
              <a:solidFill>
                <a:srgbClr val="FF3399"/>
              </a:solidFill>
              <a:latin typeface="Century Gothic" pitchFamily="34" charset="0"/>
            </a:endParaRPr>
          </a:p>
        </p:txBody>
      </p:sp>
      <p:sp>
        <p:nvSpPr>
          <p:cNvPr id="3" name="2 Marcador de contenido"/>
          <p:cNvSpPr>
            <a:spLocks noGrp="1"/>
          </p:cNvSpPr>
          <p:nvPr>
            <p:ph idx="1"/>
          </p:nvPr>
        </p:nvSpPr>
        <p:spPr>
          <a:xfrm>
            <a:off x="539552" y="1196752"/>
            <a:ext cx="8157592" cy="4525963"/>
          </a:xfrm>
        </p:spPr>
        <p:txBody>
          <a:bodyPr>
            <a:normAutofit/>
          </a:bodyPr>
          <a:lstStyle/>
          <a:p>
            <a:pPr lvl="0"/>
            <a:endParaRPr lang="es-ES" sz="1800" dirty="0" smtClean="0"/>
          </a:p>
          <a:p>
            <a:r>
              <a:rPr lang="es-ES" sz="1800" dirty="0" smtClean="0">
                <a:latin typeface="Century Gothic" pitchFamily="34" charset="0"/>
              </a:rPr>
              <a:t>OBERAXE (administración y ONGS) </a:t>
            </a:r>
          </a:p>
          <a:p>
            <a:endParaRPr lang="es-ES" sz="1800" dirty="0" smtClean="0">
              <a:latin typeface="Century Gothic" pitchFamily="34" charset="0"/>
            </a:endParaRPr>
          </a:p>
          <a:p>
            <a:r>
              <a:rPr lang="es-ES" sz="1800" dirty="0" smtClean="0">
                <a:latin typeface="Century Gothic" pitchFamily="34" charset="0"/>
              </a:rPr>
              <a:t>PLATAFORMA POR LA GESTION POLICAL DE LA </a:t>
            </a:r>
            <a:r>
              <a:rPr lang="es-ES" sz="1800" dirty="0" smtClean="0">
                <a:latin typeface="Century Gothic" pitchFamily="34" charset="0"/>
              </a:rPr>
              <a:t>DIVERSIDAD (sociedad civil y organizacione</a:t>
            </a:r>
            <a:r>
              <a:rPr lang="es-ES" sz="1800" dirty="0" smtClean="0">
                <a:latin typeface="Century Gothic" pitchFamily="34" charset="0"/>
              </a:rPr>
              <a:t>s </a:t>
            </a:r>
            <a:r>
              <a:rPr lang="es-ES" sz="1800" dirty="0" smtClean="0">
                <a:latin typeface="Century Gothic" pitchFamily="34" charset="0"/>
              </a:rPr>
              <a:t>policiales) </a:t>
            </a:r>
          </a:p>
          <a:p>
            <a:endParaRPr lang="es-ES" sz="1800" dirty="0" smtClean="0">
              <a:latin typeface="Century Gothic" pitchFamily="34" charset="0"/>
            </a:endParaRPr>
          </a:p>
          <a:p>
            <a:r>
              <a:rPr lang="es-ES" sz="1800" dirty="0" smtClean="0">
                <a:latin typeface="Century Gothic" pitchFamily="34" charset="0"/>
              </a:rPr>
              <a:t>REDCENTROS DE ASITENCIA A VICTIMAS DE DISCRIMINACION</a:t>
            </a:r>
            <a:endParaRPr lang="es-ES" sz="1800" dirty="0" smtClean="0">
              <a:latin typeface="Century Gothic" pitchFamily="34" charset="0"/>
            </a:endParaRPr>
          </a:p>
        </p:txBody>
      </p:sp>
      <p:sp>
        <p:nvSpPr>
          <p:cNvPr id="4" name="3 Rectángulo"/>
          <p:cNvSpPr/>
          <p:nvPr/>
        </p:nvSpPr>
        <p:spPr>
          <a:xfrm>
            <a:off x="0" y="6453336"/>
            <a:ext cx="9144000" cy="404664"/>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7 Imagen" descr="logo_FELGTB-01.jpg"/>
          <p:cNvPicPr>
            <a:picLocks noChangeAspect="1"/>
          </p:cNvPicPr>
          <p:nvPr/>
        </p:nvPicPr>
        <p:blipFill>
          <a:blip r:embed="rId3" cstate="print"/>
          <a:stretch>
            <a:fillRect/>
          </a:stretch>
        </p:blipFill>
        <p:spPr>
          <a:xfrm>
            <a:off x="0" y="6422844"/>
            <a:ext cx="1331640" cy="435155"/>
          </a:xfrm>
          <a:prstGeom prst="rect">
            <a:avLst/>
          </a:prstGeom>
        </p:spPr>
      </p:pic>
      <p:pic>
        <p:nvPicPr>
          <p:cNvPr id="9" name="8 Imagen"/>
          <p:cNvPicPr/>
          <p:nvPr/>
        </p:nvPicPr>
        <p:blipFill>
          <a:blip r:embed="rId4" cstate="print"/>
          <a:srcRect l="16585" t="18417" r="16219" b="9033"/>
          <a:stretch>
            <a:fillRect/>
          </a:stretch>
        </p:blipFill>
        <p:spPr bwMode="auto">
          <a:xfrm>
            <a:off x="755576" y="3717032"/>
            <a:ext cx="2880320" cy="1728192"/>
          </a:xfrm>
          <a:prstGeom prst="rect">
            <a:avLst/>
          </a:prstGeom>
          <a:noFill/>
          <a:ln w="9525">
            <a:noFill/>
            <a:miter lim="800000"/>
            <a:headEnd/>
            <a:tailEnd/>
          </a:ln>
        </p:spPr>
      </p:pic>
      <p:pic>
        <p:nvPicPr>
          <p:cNvPr id="10" name="11 Imagen" descr="redes_contra_odio.jpg"/>
          <p:cNvPicPr>
            <a:picLocks noChangeAspect="1"/>
          </p:cNvPicPr>
          <p:nvPr/>
        </p:nvPicPr>
        <p:blipFill>
          <a:blip r:embed="rId5" cstate="print"/>
          <a:stretch>
            <a:fillRect/>
          </a:stretch>
        </p:blipFill>
        <p:spPr>
          <a:xfrm>
            <a:off x="7956376" y="6323706"/>
            <a:ext cx="1187624" cy="534293"/>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0" dirty="0" smtClean="0">
                <a:solidFill>
                  <a:srgbClr val="FF3399"/>
                </a:solidFill>
                <a:latin typeface="Century Gothic" pitchFamily="34" charset="0"/>
              </a:rPr>
              <a:t>HERRAMIENTAS</a:t>
            </a:r>
            <a:endParaRPr lang="es-ES" sz="2800" dirty="0">
              <a:solidFill>
                <a:srgbClr val="FF3399"/>
              </a:solidFill>
              <a:latin typeface="Century Gothic" pitchFamily="34" charset="0"/>
            </a:endParaRPr>
          </a:p>
        </p:txBody>
      </p:sp>
      <p:sp>
        <p:nvSpPr>
          <p:cNvPr id="3" name="2 Marcador de contenido"/>
          <p:cNvSpPr>
            <a:spLocks noGrp="1"/>
          </p:cNvSpPr>
          <p:nvPr>
            <p:ph idx="1"/>
          </p:nvPr>
        </p:nvSpPr>
        <p:spPr>
          <a:xfrm>
            <a:off x="539552" y="1052736"/>
            <a:ext cx="8157592" cy="4525963"/>
          </a:xfrm>
        </p:spPr>
        <p:txBody>
          <a:bodyPr>
            <a:normAutofit/>
          </a:bodyPr>
          <a:lstStyle/>
          <a:p>
            <a:pPr>
              <a:buNone/>
            </a:pPr>
            <a:endParaRPr lang="es-ES" sz="1800" b="1" dirty="0" smtClean="0"/>
          </a:p>
          <a:p>
            <a:pPr>
              <a:buNone/>
            </a:pPr>
            <a:endParaRPr lang="es-ES" sz="1800" b="1" dirty="0" smtClean="0"/>
          </a:p>
          <a:p>
            <a:pPr>
              <a:buNone/>
            </a:pPr>
            <a:r>
              <a:rPr lang="es-ES" sz="1800" b="1" dirty="0" smtClean="0"/>
              <a:t>Ley </a:t>
            </a:r>
            <a:r>
              <a:rPr lang="es-ES" sz="1800" b="1" dirty="0" smtClean="0"/>
              <a:t>de Protección Integral contra los Delitos de Odio</a:t>
            </a:r>
            <a:r>
              <a:rPr lang="es-ES" sz="1800" dirty="0" smtClean="0"/>
              <a:t> </a:t>
            </a:r>
            <a:r>
              <a:rPr lang="es-ES" sz="1800" dirty="0" smtClean="0"/>
              <a:t>que </a:t>
            </a:r>
            <a:r>
              <a:rPr lang="es-ES" sz="1800" dirty="0" smtClean="0"/>
              <a:t>garantice a las víctimas una </a:t>
            </a:r>
            <a:r>
              <a:rPr lang="es-ES" sz="1800" b="1" dirty="0" smtClean="0"/>
              <a:t>asistencia </a:t>
            </a:r>
            <a:r>
              <a:rPr lang="es-ES" sz="1800" dirty="0" smtClean="0"/>
              <a:t>jurídica, humanitaria y medidas de </a:t>
            </a:r>
            <a:r>
              <a:rPr lang="es-ES" sz="1800" b="1" dirty="0" smtClean="0"/>
              <a:t>protección</a:t>
            </a:r>
            <a:r>
              <a:rPr lang="es-ES" sz="1800" dirty="0" smtClean="0"/>
              <a:t>, información y </a:t>
            </a:r>
            <a:r>
              <a:rPr lang="es-ES" sz="1800" b="1" dirty="0" smtClean="0"/>
              <a:t>recuperación integral</a:t>
            </a:r>
            <a:r>
              <a:rPr lang="es-ES" sz="1800" dirty="0" smtClean="0"/>
              <a:t>, e incluya estos avances , los blinde mediante </a:t>
            </a:r>
            <a:r>
              <a:rPr lang="es-ES" sz="1800" b="1" dirty="0" smtClean="0"/>
              <a:t>ley orgánica</a:t>
            </a:r>
            <a:r>
              <a:rPr lang="es-ES" sz="1800" dirty="0" smtClean="0"/>
              <a:t>, impulse las medidas de </a:t>
            </a:r>
            <a:r>
              <a:rPr lang="es-ES" sz="1800" b="1" dirty="0" smtClean="0"/>
              <a:t>sensibilización</a:t>
            </a:r>
            <a:r>
              <a:rPr lang="es-ES" sz="1800" dirty="0" smtClean="0"/>
              <a:t>, </a:t>
            </a:r>
            <a:r>
              <a:rPr lang="es-ES" sz="1800" b="1" dirty="0" smtClean="0"/>
              <a:t>prevención</a:t>
            </a:r>
            <a:r>
              <a:rPr lang="es-ES" sz="1800" dirty="0" smtClean="0"/>
              <a:t> y </a:t>
            </a:r>
            <a:r>
              <a:rPr lang="es-ES" sz="1800" b="1" dirty="0" smtClean="0"/>
              <a:t>detección</a:t>
            </a:r>
            <a:r>
              <a:rPr lang="es-ES" sz="1800" dirty="0" smtClean="0"/>
              <a:t>, en el ámbito de internet y los medios de comunicación, educativas y de sensibilización social, promueva la denuncia y garantice </a:t>
            </a:r>
            <a:r>
              <a:rPr lang="es-ES" sz="1800" b="1" dirty="0" smtClean="0"/>
              <a:t>la Tutela Institucional</a:t>
            </a:r>
            <a:r>
              <a:rPr lang="es-ES" sz="1800" dirty="0" smtClean="0"/>
              <a:t>, potencie la </a:t>
            </a:r>
            <a:r>
              <a:rPr lang="es-ES" sz="1800" b="1" dirty="0" smtClean="0"/>
              <a:t>coordinación</a:t>
            </a:r>
            <a:r>
              <a:rPr lang="es-ES" sz="1800" dirty="0" smtClean="0"/>
              <a:t> y formación de todas las instancias implicadas en el proceso (fuerzas de seguridad, fiscales y jueces, forenses, sicólogos, </a:t>
            </a:r>
            <a:r>
              <a:rPr lang="es-ES" sz="1800" dirty="0" smtClean="0"/>
              <a:t>ONG, </a:t>
            </a:r>
            <a:r>
              <a:rPr lang="es-ES" sz="1800" dirty="0" smtClean="0"/>
              <a:t>sociedad civil, etc.)</a:t>
            </a:r>
          </a:p>
          <a:p>
            <a:pPr lvl="0"/>
            <a:endParaRPr lang="es-ES" sz="1800" dirty="0" smtClean="0"/>
          </a:p>
        </p:txBody>
      </p:sp>
      <p:sp>
        <p:nvSpPr>
          <p:cNvPr id="4" name="3 Rectángulo"/>
          <p:cNvSpPr/>
          <p:nvPr/>
        </p:nvSpPr>
        <p:spPr>
          <a:xfrm>
            <a:off x="0" y="6453336"/>
            <a:ext cx="9144000" cy="404664"/>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7 Imagen" descr="logo_FELGTB-01.jpg"/>
          <p:cNvPicPr>
            <a:picLocks noChangeAspect="1"/>
          </p:cNvPicPr>
          <p:nvPr/>
        </p:nvPicPr>
        <p:blipFill>
          <a:blip r:embed="rId3" cstate="print"/>
          <a:stretch>
            <a:fillRect/>
          </a:stretch>
        </p:blipFill>
        <p:spPr>
          <a:xfrm>
            <a:off x="0" y="6422844"/>
            <a:ext cx="1331640" cy="435155"/>
          </a:xfrm>
          <a:prstGeom prst="rect">
            <a:avLst/>
          </a:prstGeom>
        </p:spPr>
      </p:pic>
      <p:pic>
        <p:nvPicPr>
          <p:cNvPr id="9" name="11 Imagen" descr="redes_contra_odio.jpg"/>
          <p:cNvPicPr>
            <a:picLocks noChangeAspect="1"/>
          </p:cNvPicPr>
          <p:nvPr/>
        </p:nvPicPr>
        <p:blipFill>
          <a:blip r:embed="rId4" cstate="print"/>
          <a:stretch>
            <a:fillRect/>
          </a:stretch>
        </p:blipFill>
        <p:spPr>
          <a:xfrm>
            <a:off x="7956376" y="6323706"/>
            <a:ext cx="1187624" cy="534293"/>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0" dirty="0" smtClean="0">
                <a:solidFill>
                  <a:srgbClr val="FF3399"/>
                </a:solidFill>
                <a:latin typeface="Century Gothic" pitchFamily="34" charset="0"/>
              </a:rPr>
              <a:t>www.conlavozbienalta.org</a:t>
            </a:r>
            <a:endParaRPr lang="es-ES" sz="2800" dirty="0">
              <a:solidFill>
                <a:srgbClr val="FF3399"/>
              </a:solidFill>
              <a:latin typeface="Century Gothic" pitchFamily="34" charset="0"/>
            </a:endParaRPr>
          </a:p>
        </p:txBody>
      </p:sp>
      <p:sp>
        <p:nvSpPr>
          <p:cNvPr id="14" name="CuadroTexto 13"/>
          <p:cNvSpPr txBox="1"/>
          <p:nvPr/>
        </p:nvSpPr>
        <p:spPr>
          <a:xfrm>
            <a:off x="914400" y="1828800"/>
            <a:ext cx="7772400" cy="646331"/>
          </a:xfrm>
          <a:prstGeom prst="rect">
            <a:avLst/>
          </a:prstGeom>
          <a:noFill/>
        </p:spPr>
        <p:txBody>
          <a:bodyPr wrap="square" rtlCol="0">
            <a:spAutoFit/>
          </a:bodyPr>
          <a:lstStyle/>
          <a:p>
            <a:endParaRPr lang="es-ES_tradnl" dirty="0" smtClean="0">
              <a:latin typeface="Century Gothic"/>
              <a:cs typeface="Century Gothic"/>
            </a:endParaRPr>
          </a:p>
          <a:p>
            <a:endParaRPr lang="es-ES_tradnl" dirty="0" smtClean="0">
              <a:latin typeface="Century Gothic"/>
              <a:cs typeface="Century Gothic"/>
            </a:endParaRPr>
          </a:p>
          <a:p>
            <a:endParaRPr lang="es-ES_tradnl" dirty="0">
              <a:latin typeface="Century Gothic"/>
              <a:cs typeface="Century Gothic"/>
            </a:endParaRPr>
          </a:p>
        </p:txBody>
      </p:sp>
      <p:sp>
        <p:nvSpPr>
          <p:cNvPr id="17" name="3 Rectángulo"/>
          <p:cNvSpPr/>
          <p:nvPr/>
        </p:nvSpPr>
        <p:spPr>
          <a:xfrm>
            <a:off x="0" y="6453336"/>
            <a:ext cx="9144000" cy="404664"/>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8" name="7 Imagen" descr="logo_FELGTB-01.jpg"/>
          <p:cNvPicPr>
            <a:picLocks noChangeAspect="1"/>
          </p:cNvPicPr>
          <p:nvPr/>
        </p:nvPicPr>
        <p:blipFill>
          <a:blip r:embed="rId3" cstate="print"/>
          <a:stretch>
            <a:fillRect/>
          </a:stretch>
        </p:blipFill>
        <p:spPr>
          <a:xfrm>
            <a:off x="0" y="6422844"/>
            <a:ext cx="1331640" cy="435155"/>
          </a:xfrm>
          <a:prstGeom prst="rect">
            <a:avLst/>
          </a:prstGeom>
        </p:spPr>
      </p:pic>
      <p:pic>
        <p:nvPicPr>
          <p:cNvPr id="67586" name="Picture 2"/>
          <p:cNvPicPr>
            <a:picLocks noGrp="1" noChangeAspect="1" noChangeArrowheads="1"/>
          </p:cNvPicPr>
          <p:nvPr>
            <p:ph idx="1"/>
          </p:nvPr>
        </p:nvPicPr>
        <p:blipFill>
          <a:blip r:embed="rId4" cstate="print"/>
          <a:srcRect t="2153" r="5826" b="7440"/>
          <a:stretch>
            <a:fillRect/>
          </a:stretch>
        </p:blipFill>
        <p:spPr bwMode="auto">
          <a:xfrm>
            <a:off x="323528" y="2276872"/>
            <a:ext cx="5040560" cy="3024336"/>
          </a:xfrm>
          <a:prstGeom prst="rect">
            <a:avLst/>
          </a:prstGeom>
          <a:noFill/>
          <a:ln w="9525">
            <a:noFill/>
            <a:miter lim="800000"/>
            <a:headEnd/>
            <a:tailEnd/>
          </a:ln>
        </p:spPr>
      </p:pic>
      <p:pic>
        <p:nvPicPr>
          <p:cNvPr id="67587" name="Picture 3"/>
          <p:cNvPicPr>
            <a:picLocks noChangeAspect="1" noChangeArrowheads="1"/>
          </p:cNvPicPr>
          <p:nvPr/>
        </p:nvPicPr>
        <p:blipFill>
          <a:blip r:embed="rId5" cstate="print"/>
          <a:srcRect l="13050" t="6081" r="13151" b="5918"/>
          <a:stretch>
            <a:fillRect/>
          </a:stretch>
        </p:blipFill>
        <p:spPr bwMode="auto">
          <a:xfrm>
            <a:off x="4644008" y="1556792"/>
            <a:ext cx="3888432" cy="2897982"/>
          </a:xfrm>
          <a:prstGeom prst="rect">
            <a:avLst/>
          </a:prstGeom>
          <a:noFill/>
          <a:ln w="9525">
            <a:noFill/>
            <a:miter lim="800000"/>
            <a:headEnd/>
            <a:tailEnd/>
          </a:ln>
        </p:spPr>
      </p:pic>
      <p:pic>
        <p:nvPicPr>
          <p:cNvPr id="9" name="11 Imagen" descr="redes_contra_odio.jpg"/>
          <p:cNvPicPr>
            <a:picLocks noChangeAspect="1"/>
          </p:cNvPicPr>
          <p:nvPr/>
        </p:nvPicPr>
        <p:blipFill>
          <a:blip r:embed="rId6" cstate="print"/>
          <a:stretch>
            <a:fillRect/>
          </a:stretch>
        </p:blipFill>
        <p:spPr>
          <a:xfrm>
            <a:off x="7956376" y="6323706"/>
            <a:ext cx="1187624" cy="534293"/>
          </a:xfrm>
          <a:prstGeom prst="rect">
            <a:avLst/>
          </a:prstGeom>
        </p:spPr>
      </p:pic>
      <p:pic>
        <p:nvPicPr>
          <p:cNvPr id="10" name="7 Imagen" descr="logo-conlavoz-1.png"/>
          <p:cNvPicPr>
            <a:picLocks noChangeAspect="1"/>
          </p:cNvPicPr>
          <p:nvPr/>
        </p:nvPicPr>
        <p:blipFill>
          <a:blip r:embed="rId7" cstate="print"/>
          <a:stretch>
            <a:fillRect/>
          </a:stretch>
        </p:blipFill>
        <p:spPr>
          <a:xfrm>
            <a:off x="7668344" y="332656"/>
            <a:ext cx="864096" cy="636176"/>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a:bodyPr>
          <a:lstStyle/>
          <a:p>
            <a:endParaRPr lang="es-ES" sz="1800" dirty="0" smtClean="0">
              <a:latin typeface="Century Gothic" pitchFamily="34" charset="0"/>
            </a:endParaRPr>
          </a:p>
          <a:p>
            <a:endParaRPr lang="es-ES_tradnl" sz="1800" dirty="0" smtClean="0">
              <a:latin typeface="Century Gothic" pitchFamily="34" charset="0"/>
            </a:endParaRPr>
          </a:p>
        </p:txBody>
      </p:sp>
      <p:sp>
        <p:nvSpPr>
          <p:cNvPr id="4" name="3 Rectángulo"/>
          <p:cNvSpPr/>
          <p:nvPr/>
        </p:nvSpPr>
        <p:spPr>
          <a:xfrm>
            <a:off x="0" y="6453336"/>
            <a:ext cx="9144000" cy="404664"/>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7 Imagen" descr="logo_FELGTB-01.jpg"/>
          <p:cNvPicPr>
            <a:picLocks noChangeAspect="1"/>
          </p:cNvPicPr>
          <p:nvPr/>
        </p:nvPicPr>
        <p:blipFill>
          <a:blip r:embed="rId3" cstate="print"/>
          <a:stretch>
            <a:fillRect/>
          </a:stretch>
        </p:blipFill>
        <p:spPr>
          <a:xfrm>
            <a:off x="0" y="6422844"/>
            <a:ext cx="1331640" cy="435155"/>
          </a:xfrm>
          <a:prstGeom prst="rect">
            <a:avLst/>
          </a:prstGeom>
        </p:spPr>
      </p:pic>
      <p:graphicFrame>
        <p:nvGraphicFramePr>
          <p:cNvPr id="15" name="14 Gráfico"/>
          <p:cNvGraphicFramePr/>
          <p:nvPr/>
        </p:nvGraphicFramePr>
        <p:xfrm>
          <a:off x="1873885" y="1855152"/>
          <a:ext cx="5396230" cy="3147695"/>
        </p:xfrm>
        <a:graphic>
          <a:graphicData uri="http://schemas.openxmlformats.org/drawingml/2006/chart">
            <c:chart xmlns:c="http://schemas.openxmlformats.org/drawingml/2006/chart" xmlns:r="http://schemas.openxmlformats.org/officeDocument/2006/relationships" r:id="rId4"/>
          </a:graphicData>
        </a:graphic>
      </p:graphicFrame>
      <p:pic>
        <p:nvPicPr>
          <p:cNvPr id="11" name="Imagen 10" descr="4759535950_7bca6684c8_z.jpg"/>
          <p:cNvPicPr>
            <a:picLocks noChangeAspect="1"/>
          </p:cNvPicPr>
          <p:nvPr/>
        </p:nvPicPr>
        <p:blipFill>
          <a:blip r:embed="rId5" cstate="print"/>
          <a:stretch>
            <a:fillRect/>
          </a:stretch>
        </p:blipFill>
        <p:spPr>
          <a:xfrm>
            <a:off x="1524000" y="2514600"/>
            <a:ext cx="5852160" cy="36576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0" y="6453336"/>
            <a:ext cx="9144000" cy="404664"/>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6 Imagen" descr="logo_FELGTB-01.jpg"/>
          <p:cNvPicPr>
            <a:picLocks noChangeAspect="1"/>
          </p:cNvPicPr>
          <p:nvPr/>
        </p:nvPicPr>
        <p:blipFill>
          <a:blip r:embed="rId3" cstate="print"/>
          <a:stretch>
            <a:fillRect/>
          </a:stretch>
        </p:blipFill>
        <p:spPr>
          <a:xfrm>
            <a:off x="0" y="6422844"/>
            <a:ext cx="1331640" cy="435155"/>
          </a:xfrm>
          <a:prstGeom prst="rect">
            <a:avLst/>
          </a:prstGeom>
        </p:spPr>
      </p:pic>
      <p:sp>
        <p:nvSpPr>
          <p:cNvPr id="10" name="1 Título"/>
          <p:cNvSpPr txBox="1">
            <a:spLocks/>
          </p:cNvSpPr>
          <p:nvPr/>
        </p:nvSpPr>
        <p:spPr>
          <a:xfrm>
            <a:off x="714348" y="2214554"/>
            <a:ext cx="7358114" cy="236258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2800" b="0" i="0" u="none" strike="noStrike" kern="1200" cap="none" spc="0" normalizeH="0" baseline="0" noProof="0" dirty="0" smtClean="0">
                <a:ln>
                  <a:noFill/>
                </a:ln>
                <a:solidFill>
                  <a:srgbClr val="FF3399"/>
                </a:solidFill>
                <a:effectLst/>
                <a:uLnTx/>
                <a:uFillTx/>
                <a:latin typeface="Century Gothic" pitchFamily="34" charset="0"/>
                <a:ea typeface="+mj-ea"/>
                <a:cs typeface="+mj-cs"/>
              </a:rPr>
              <a:t>2013</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2800" b="0" i="0" u="none" strike="noStrike" kern="1200" cap="none" spc="0" normalizeH="0" baseline="0" noProof="0" dirty="0" smtClean="0">
                <a:ln>
                  <a:noFill/>
                </a:ln>
                <a:solidFill>
                  <a:srgbClr val="FF3399"/>
                </a:solidFill>
                <a:effectLst/>
                <a:uLnTx/>
                <a:uFillTx/>
                <a:latin typeface="Century Gothic" pitchFamily="34" charset="0"/>
                <a:ea typeface="+mj-ea"/>
                <a:cs typeface="+mj-cs"/>
              </a:rPr>
              <a:t>Integramos</a:t>
            </a:r>
            <a:r>
              <a:rPr kumimoji="0" lang="es-ES" sz="2800" b="0" i="0" u="none" strike="noStrike" kern="1200" cap="none" spc="0" normalizeH="0" noProof="0" dirty="0" smtClean="0">
                <a:ln>
                  <a:noFill/>
                </a:ln>
                <a:solidFill>
                  <a:srgbClr val="FF3399"/>
                </a:solidFill>
                <a:effectLst/>
                <a:uLnTx/>
                <a:uFillTx/>
                <a:latin typeface="Century Gothic" pitchFamily="34" charset="0"/>
                <a:ea typeface="+mj-ea"/>
                <a:cs typeface="+mj-cs"/>
              </a:rPr>
              <a:t> el concepto de delitos de odio en nuestro trabajo</a:t>
            </a:r>
            <a:endParaRPr kumimoji="0" lang="es-ES" sz="2800" b="0" i="0" u="none" strike="noStrike" kern="1200" cap="none" spc="0" normalizeH="0" baseline="0" noProof="0" dirty="0" smtClean="0">
              <a:ln>
                <a:noFill/>
              </a:ln>
              <a:solidFill>
                <a:srgbClr val="FF3399"/>
              </a:solidFill>
              <a:effectLst/>
              <a:uLnTx/>
              <a:uFillTx/>
              <a:latin typeface="Century Gothic" pitchFamily="34" charset="0"/>
              <a:ea typeface="+mj-ea"/>
              <a:cs typeface="+mj-cs"/>
            </a:endParaRPr>
          </a:p>
        </p:txBody>
      </p:sp>
      <p:pic>
        <p:nvPicPr>
          <p:cNvPr id="9" name="11 Imagen" descr="redes_contra_odio.jpg"/>
          <p:cNvPicPr>
            <a:picLocks noChangeAspect="1"/>
          </p:cNvPicPr>
          <p:nvPr/>
        </p:nvPicPr>
        <p:blipFill>
          <a:blip r:embed="rId4" cstate="print"/>
          <a:stretch>
            <a:fillRect/>
          </a:stretch>
        </p:blipFill>
        <p:spPr>
          <a:xfrm>
            <a:off x="7956376" y="6323706"/>
            <a:ext cx="1187624" cy="534293"/>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332656"/>
            <a:ext cx="8229600" cy="1143000"/>
          </a:xfrm>
        </p:spPr>
        <p:txBody>
          <a:bodyPr>
            <a:normAutofit/>
          </a:bodyPr>
          <a:lstStyle/>
          <a:p>
            <a:r>
              <a:rPr lang="es-ES_tradnl" sz="2800" dirty="0" smtClean="0">
                <a:solidFill>
                  <a:srgbClr val="FF3399"/>
                </a:solidFill>
                <a:latin typeface="Century Gothic" pitchFamily="34" charset="0"/>
              </a:rPr>
              <a:t>2013</a:t>
            </a:r>
            <a:endParaRPr lang="es-ES" sz="2800" dirty="0">
              <a:solidFill>
                <a:srgbClr val="FF3399"/>
              </a:solidFill>
              <a:latin typeface="Century Gothic" pitchFamily="34" charset="0"/>
            </a:endParaRPr>
          </a:p>
        </p:txBody>
      </p:sp>
      <p:sp>
        <p:nvSpPr>
          <p:cNvPr id="3" name="2 Marcador de contenido"/>
          <p:cNvSpPr>
            <a:spLocks noGrp="1"/>
          </p:cNvSpPr>
          <p:nvPr>
            <p:ph idx="1"/>
          </p:nvPr>
        </p:nvSpPr>
        <p:spPr/>
        <p:txBody>
          <a:bodyPr>
            <a:normAutofit/>
          </a:bodyPr>
          <a:lstStyle/>
          <a:p>
            <a:r>
              <a:rPr lang="es-ES_tradnl" sz="1800" dirty="0" smtClean="0">
                <a:latin typeface="Century Gothic" pitchFamily="34" charset="0"/>
              </a:rPr>
              <a:t>Stepping up reporting hate crime </a:t>
            </a:r>
          </a:p>
          <a:p>
            <a:r>
              <a:rPr lang="es-ES_tradnl" sz="1800" dirty="0" smtClean="0">
                <a:latin typeface="Century Gothic" pitchFamily="34" charset="0"/>
              </a:rPr>
              <a:t>Primer informe estatal sobre DO hacia población LGTB (N=101)</a:t>
            </a:r>
            <a:endParaRPr lang="es-ES" sz="1800" dirty="0" smtClean="0">
              <a:latin typeface="Century Gothic" pitchFamily="34" charset="0"/>
            </a:endParaRPr>
          </a:p>
          <a:p>
            <a:endParaRPr lang="es-ES_tradnl" sz="1800" dirty="0" smtClean="0">
              <a:latin typeface="Century Gothic" pitchFamily="34" charset="0"/>
            </a:endParaRPr>
          </a:p>
        </p:txBody>
      </p:sp>
      <p:sp>
        <p:nvSpPr>
          <p:cNvPr id="4" name="3 Rectángulo"/>
          <p:cNvSpPr/>
          <p:nvPr/>
        </p:nvSpPr>
        <p:spPr>
          <a:xfrm>
            <a:off x="0" y="6453336"/>
            <a:ext cx="9144000" cy="404664"/>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7 Imagen" descr="logo_FELGTB-01.jpg"/>
          <p:cNvPicPr>
            <a:picLocks noChangeAspect="1"/>
          </p:cNvPicPr>
          <p:nvPr/>
        </p:nvPicPr>
        <p:blipFill>
          <a:blip r:embed="rId3" cstate="print"/>
          <a:stretch>
            <a:fillRect/>
          </a:stretch>
        </p:blipFill>
        <p:spPr>
          <a:xfrm>
            <a:off x="0" y="6422844"/>
            <a:ext cx="1331640" cy="435155"/>
          </a:xfrm>
          <a:prstGeom prst="rect">
            <a:avLst/>
          </a:prstGeom>
        </p:spPr>
      </p:pic>
      <p:pic>
        <p:nvPicPr>
          <p:cNvPr id="10" name="Imagen 9" descr="delitos_odio.jpg"/>
          <p:cNvPicPr>
            <a:picLocks noChangeAspect="1"/>
          </p:cNvPicPr>
          <p:nvPr/>
        </p:nvPicPr>
        <p:blipFill>
          <a:blip r:embed="rId4" cstate="print"/>
          <a:stretch>
            <a:fillRect/>
          </a:stretch>
        </p:blipFill>
        <p:spPr>
          <a:xfrm>
            <a:off x="0" y="2420888"/>
            <a:ext cx="9080500" cy="3492500"/>
          </a:xfrm>
          <a:prstGeom prst="rect">
            <a:avLst/>
          </a:prstGeom>
        </p:spPr>
      </p:pic>
      <p:pic>
        <p:nvPicPr>
          <p:cNvPr id="14" name="13 Imagen" descr="logo ILGA.png"/>
          <p:cNvPicPr>
            <a:picLocks noChangeAspect="1"/>
          </p:cNvPicPr>
          <p:nvPr/>
        </p:nvPicPr>
        <p:blipFill>
          <a:blip r:embed="rId5" cstate="print"/>
          <a:stretch>
            <a:fillRect/>
          </a:stretch>
        </p:blipFill>
        <p:spPr>
          <a:xfrm>
            <a:off x="1259632" y="5085184"/>
            <a:ext cx="1938135" cy="1123732"/>
          </a:xfrm>
          <a:prstGeom prst="rect">
            <a:avLst/>
          </a:prstGeom>
        </p:spPr>
      </p:pic>
      <p:pic>
        <p:nvPicPr>
          <p:cNvPr id="13" name="12 Imagen" descr="logo-conlavoz-1.png"/>
          <p:cNvPicPr>
            <a:picLocks noChangeAspect="1"/>
          </p:cNvPicPr>
          <p:nvPr/>
        </p:nvPicPr>
        <p:blipFill>
          <a:blip r:embed="rId6" cstate="print"/>
          <a:stretch>
            <a:fillRect/>
          </a:stretch>
        </p:blipFill>
        <p:spPr>
          <a:xfrm>
            <a:off x="7668344" y="332656"/>
            <a:ext cx="864096" cy="636176"/>
          </a:xfrm>
          <a:prstGeom prst="rect">
            <a:avLst/>
          </a:prstGeom>
        </p:spPr>
      </p:pic>
      <p:pic>
        <p:nvPicPr>
          <p:cNvPr id="12" name="11 Imagen" descr="logo_FELGTB-01.jpg"/>
          <p:cNvPicPr>
            <a:picLocks noChangeAspect="1"/>
          </p:cNvPicPr>
          <p:nvPr/>
        </p:nvPicPr>
        <p:blipFill>
          <a:blip r:embed="rId3" cstate="print"/>
          <a:stretch>
            <a:fillRect/>
          </a:stretch>
        </p:blipFill>
        <p:spPr>
          <a:xfrm>
            <a:off x="3491879" y="5157192"/>
            <a:ext cx="2423909" cy="792088"/>
          </a:xfrm>
          <a:prstGeom prst="rect">
            <a:avLst/>
          </a:prstGeom>
        </p:spPr>
      </p:pic>
      <p:pic>
        <p:nvPicPr>
          <p:cNvPr id="11" name="11 Imagen" descr="redes_contra_odio.jpg"/>
          <p:cNvPicPr>
            <a:picLocks noChangeAspect="1"/>
          </p:cNvPicPr>
          <p:nvPr/>
        </p:nvPicPr>
        <p:blipFill>
          <a:blip r:embed="rId7" cstate="print"/>
          <a:stretch>
            <a:fillRect/>
          </a:stretch>
        </p:blipFill>
        <p:spPr>
          <a:xfrm>
            <a:off x="7956376" y="6323706"/>
            <a:ext cx="1187624" cy="534293"/>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_tradnl" sz="2800" dirty="0" smtClean="0">
                <a:solidFill>
                  <a:srgbClr val="FF3399"/>
                </a:solidFill>
                <a:latin typeface="Century Gothic" pitchFamily="34" charset="0"/>
              </a:rPr>
              <a:t>Problemas identificados </a:t>
            </a:r>
            <a:br>
              <a:rPr lang="es-ES_tradnl" sz="2800" dirty="0" smtClean="0">
                <a:solidFill>
                  <a:srgbClr val="FF3399"/>
                </a:solidFill>
                <a:latin typeface="Century Gothic" pitchFamily="34" charset="0"/>
              </a:rPr>
            </a:br>
            <a:r>
              <a:rPr lang="es-ES_tradnl" sz="2800" dirty="0" smtClean="0">
                <a:solidFill>
                  <a:srgbClr val="FF3399"/>
                </a:solidFill>
                <a:latin typeface="Century Gothic" pitchFamily="34" charset="0"/>
              </a:rPr>
              <a:t>2013</a:t>
            </a:r>
            <a:endParaRPr lang="es-ES" sz="2800" dirty="0">
              <a:solidFill>
                <a:srgbClr val="FF3399"/>
              </a:solidFill>
              <a:latin typeface="Century Gothic" pitchFamily="34" charset="0"/>
            </a:endParaRPr>
          </a:p>
        </p:txBody>
      </p:sp>
      <p:sp>
        <p:nvSpPr>
          <p:cNvPr id="3" name="2 Marcador de contenido"/>
          <p:cNvSpPr>
            <a:spLocks noGrp="1"/>
          </p:cNvSpPr>
          <p:nvPr>
            <p:ph idx="1"/>
          </p:nvPr>
        </p:nvSpPr>
        <p:spPr>
          <a:xfrm>
            <a:off x="428596" y="1714488"/>
            <a:ext cx="5871596" cy="4525963"/>
          </a:xfrm>
        </p:spPr>
        <p:txBody>
          <a:bodyPr>
            <a:normAutofit/>
          </a:bodyPr>
          <a:lstStyle/>
          <a:p>
            <a:pPr>
              <a:buFont typeface="+mj-lt"/>
              <a:buAutoNum type="arabicPeriod"/>
            </a:pPr>
            <a:r>
              <a:rPr lang="es-ES_tradnl" sz="1800" dirty="0" smtClean="0">
                <a:latin typeface="Century Gothic" pitchFamily="34" charset="0"/>
              </a:rPr>
              <a:t>Definición y registro de delito de odio / incidente discriminatorio</a:t>
            </a:r>
          </a:p>
          <a:p>
            <a:pPr>
              <a:buFont typeface="+mj-lt"/>
              <a:buAutoNum type="arabicPeriod"/>
            </a:pPr>
            <a:endParaRPr lang="es-ES_tradnl" sz="1800" dirty="0" smtClean="0">
              <a:latin typeface="Century Gothic" pitchFamily="34" charset="0"/>
            </a:endParaRPr>
          </a:p>
          <a:p>
            <a:pPr>
              <a:buFont typeface="+mj-lt"/>
              <a:buAutoNum type="arabicPeriod"/>
            </a:pPr>
            <a:r>
              <a:rPr lang="es-ES_tradnl" sz="1800" dirty="0" smtClean="0">
                <a:latin typeface="Century Gothic" pitchFamily="34" charset="0"/>
              </a:rPr>
              <a:t>Información sobre el procedimiento para llevar a cabo la denuncia</a:t>
            </a:r>
          </a:p>
          <a:p>
            <a:pPr>
              <a:buFont typeface="+mj-lt"/>
              <a:buAutoNum type="arabicPeriod"/>
            </a:pPr>
            <a:endParaRPr lang="es-ES_tradnl" sz="1800" dirty="0" smtClean="0">
              <a:latin typeface="Century Gothic" pitchFamily="34" charset="0"/>
            </a:endParaRPr>
          </a:p>
          <a:p>
            <a:pPr>
              <a:buFont typeface="+mj-lt"/>
              <a:buAutoNum type="arabicPeriod"/>
            </a:pPr>
            <a:r>
              <a:rPr lang="es-ES_tradnl" sz="1800" dirty="0" smtClean="0">
                <a:latin typeface="Century Gothic" pitchFamily="34" charset="0"/>
              </a:rPr>
              <a:t>Identificación y  coordinación en los servicios  la atención a las victimas</a:t>
            </a:r>
          </a:p>
          <a:p>
            <a:pPr>
              <a:buFont typeface="+mj-lt"/>
              <a:buAutoNum type="arabicPeriod"/>
            </a:pPr>
            <a:endParaRPr lang="es-ES_tradnl" sz="1800" dirty="0" smtClean="0">
              <a:latin typeface="Century Gothic" pitchFamily="34" charset="0"/>
            </a:endParaRPr>
          </a:p>
          <a:p>
            <a:pPr>
              <a:buFont typeface="+mj-lt"/>
              <a:buAutoNum type="arabicPeriod"/>
            </a:pPr>
            <a:r>
              <a:rPr lang="es-ES_tradnl" sz="1800" dirty="0" smtClean="0">
                <a:latin typeface="Century Gothic" pitchFamily="34" charset="0"/>
              </a:rPr>
              <a:t>Sensibilización a población general, víctimas y administraciones</a:t>
            </a:r>
          </a:p>
          <a:p>
            <a:pPr>
              <a:buFont typeface="+mj-lt"/>
              <a:buAutoNum type="arabicPeriod"/>
            </a:pPr>
            <a:endParaRPr lang="es-ES_tradnl" sz="1800" dirty="0" smtClean="0">
              <a:latin typeface="Century Gothic" pitchFamily="34" charset="0"/>
            </a:endParaRPr>
          </a:p>
          <a:p>
            <a:pPr>
              <a:buFont typeface="+mj-lt"/>
              <a:buAutoNum type="arabicPeriod"/>
            </a:pPr>
            <a:r>
              <a:rPr lang="es-ES_tradnl" sz="1800" dirty="0" smtClean="0">
                <a:latin typeface="Century Gothic" pitchFamily="34" charset="0"/>
              </a:rPr>
              <a:t>El papel de las organizaciones LGTB como recursos de referencia</a:t>
            </a:r>
          </a:p>
          <a:p>
            <a:endParaRPr lang="es-ES" sz="1800" dirty="0" smtClean="0">
              <a:latin typeface="Century Gothic" pitchFamily="34" charset="0"/>
            </a:endParaRPr>
          </a:p>
          <a:p>
            <a:pPr>
              <a:buNone/>
            </a:pPr>
            <a:endParaRPr lang="es-ES_tradnl" sz="1800" dirty="0" smtClean="0">
              <a:latin typeface="Century Gothic" pitchFamily="34" charset="0"/>
            </a:endParaRPr>
          </a:p>
        </p:txBody>
      </p:sp>
      <p:sp>
        <p:nvSpPr>
          <p:cNvPr id="4" name="3 Rectángulo"/>
          <p:cNvSpPr/>
          <p:nvPr/>
        </p:nvSpPr>
        <p:spPr>
          <a:xfrm>
            <a:off x="0" y="6453336"/>
            <a:ext cx="9144000" cy="404664"/>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7 Imagen" descr="logo_FELGTB-01.jpg"/>
          <p:cNvPicPr>
            <a:picLocks noChangeAspect="1"/>
          </p:cNvPicPr>
          <p:nvPr/>
        </p:nvPicPr>
        <p:blipFill>
          <a:blip r:embed="rId2" cstate="print"/>
          <a:stretch>
            <a:fillRect/>
          </a:stretch>
        </p:blipFill>
        <p:spPr>
          <a:xfrm>
            <a:off x="0" y="6422844"/>
            <a:ext cx="1331640" cy="435155"/>
          </a:xfrm>
          <a:prstGeom prst="rect">
            <a:avLst/>
          </a:prstGeom>
        </p:spPr>
      </p:pic>
      <p:pic>
        <p:nvPicPr>
          <p:cNvPr id="9" name="Imagen 10" descr="images-2.jpeg"/>
          <p:cNvPicPr>
            <a:picLocks noChangeAspect="1"/>
          </p:cNvPicPr>
          <p:nvPr/>
        </p:nvPicPr>
        <p:blipFill>
          <a:blip r:embed="rId3" cstate="print"/>
          <a:stretch>
            <a:fillRect/>
          </a:stretch>
        </p:blipFill>
        <p:spPr>
          <a:xfrm>
            <a:off x="6588224" y="1772816"/>
            <a:ext cx="2320587" cy="3178721"/>
          </a:xfrm>
          <a:prstGeom prst="rect">
            <a:avLst/>
          </a:prstGeom>
        </p:spPr>
      </p:pic>
      <p:pic>
        <p:nvPicPr>
          <p:cNvPr id="10" name="11 Imagen" descr="redes_contra_odio.jpg"/>
          <p:cNvPicPr>
            <a:picLocks noChangeAspect="1"/>
          </p:cNvPicPr>
          <p:nvPr/>
        </p:nvPicPr>
        <p:blipFill>
          <a:blip r:embed="rId4" cstate="print"/>
          <a:stretch>
            <a:fillRect/>
          </a:stretch>
        </p:blipFill>
        <p:spPr>
          <a:xfrm>
            <a:off x="7956376" y="6323706"/>
            <a:ext cx="1187624" cy="534293"/>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_tradnl" sz="2800" dirty="0" smtClean="0">
                <a:solidFill>
                  <a:srgbClr val="FF3399"/>
                </a:solidFill>
                <a:latin typeface="Century Gothic" pitchFamily="34" charset="0"/>
              </a:rPr>
              <a:t>Problemas identificados</a:t>
            </a:r>
            <a:endParaRPr lang="es-ES" sz="2800" dirty="0">
              <a:solidFill>
                <a:srgbClr val="FF3399"/>
              </a:solidFill>
              <a:latin typeface="Century Gothic" pitchFamily="34" charset="0"/>
            </a:endParaRPr>
          </a:p>
        </p:txBody>
      </p:sp>
      <p:sp>
        <p:nvSpPr>
          <p:cNvPr id="3" name="2 Marcador de contenido"/>
          <p:cNvSpPr>
            <a:spLocks noGrp="1"/>
          </p:cNvSpPr>
          <p:nvPr>
            <p:ph idx="1"/>
          </p:nvPr>
        </p:nvSpPr>
        <p:spPr/>
        <p:txBody>
          <a:bodyPr>
            <a:normAutofit/>
          </a:bodyPr>
          <a:lstStyle/>
          <a:p>
            <a:r>
              <a:rPr lang="es-ES_tradnl" sz="1800" dirty="0" smtClean="0">
                <a:latin typeface="Century Gothic" pitchFamily="34" charset="0"/>
              </a:rPr>
              <a:t>Sólo un </a:t>
            </a:r>
            <a:r>
              <a:rPr lang="es-ES_tradnl" sz="1800" b="1" dirty="0" smtClean="0">
                <a:solidFill>
                  <a:srgbClr val="FF3399"/>
                </a:solidFill>
                <a:latin typeface="Century Gothic" pitchFamily="34" charset="0"/>
              </a:rPr>
              <a:t>23% de las víctimas/supervivientes </a:t>
            </a:r>
            <a:r>
              <a:rPr lang="es-ES_tradnl" sz="1800" dirty="0" smtClean="0">
                <a:latin typeface="Century Gothic" pitchFamily="34" charset="0"/>
              </a:rPr>
              <a:t>de una agresión o incidente discriminatorio se puso en </a:t>
            </a:r>
            <a:r>
              <a:rPr lang="es-ES_tradnl" sz="1800" b="1" dirty="0" smtClean="0">
                <a:solidFill>
                  <a:srgbClr val="FF3399"/>
                </a:solidFill>
                <a:latin typeface="Century Gothic" pitchFamily="34" charset="0"/>
              </a:rPr>
              <a:t>contacto con una organización LGTB</a:t>
            </a:r>
          </a:p>
          <a:p>
            <a:endParaRPr lang="es-ES" sz="1800" dirty="0" smtClean="0">
              <a:latin typeface="Century Gothic" pitchFamily="34" charset="0"/>
            </a:endParaRPr>
          </a:p>
          <a:p>
            <a:endParaRPr lang="es-ES_tradnl" sz="1800" dirty="0" smtClean="0">
              <a:latin typeface="Century Gothic" pitchFamily="34" charset="0"/>
            </a:endParaRPr>
          </a:p>
        </p:txBody>
      </p:sp>
      <p:sp>
        <p:nvSpPr>
          <p:cNvPr id="4" name="3 Rectángulo"/>
          <p:cNvSpPr/>
          <p:nvPr/>
        </p:nvSpPr>
        <p:spPr>
          <a:xfrm>
            <a:off x="0" y="6453336"/>
            <a:ext cx="9144000" cy="404664"/>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7 Imagen" descr="logo_FELGTB-01.jpg"/>
          <p:cNvPicPr>
            <a:picLocks noChangeAspect="1"/>
          </p:cNvPicPr>
          <p:nvPr/>
        </p:nvPicPr>
        <p:blipFill>
          <a:blip r:embed="rId2" cstate="print"/>
          <a:stretch>
            <a:fillRect/>
          </a:stretch>
        </p:blipFill>
        <p:spPr>
          <a:xfrm>
            <a:off x="0" y="6422844"/>
            <a:ext cx="1331640" cy="435155"/>
          </a:xfrm>
          <a:prstGeom prst="rect">
            <a:avLst/>
          </a:prstGeom>
        </p:spPr>
      </p:pic>
      <p:pic>
        <p:nvPicPr>
          <p:cNvPr id="1027" name="Picture 3"/>
          <p:cNvPicPr>
            <a:picLocks noChangeAspect="1" noChangeArrowheads="1"/>
          </p:cNvPicPr>
          <p:nvPr/>
        </p:nvPicPr>
        <p:blipFill>
          <a:blip r:embed="rId3" cstate="print"/>
          <a:srcRect/>
          <a:stretch>
            <a:fillRect/>
          </a:stretch>
        </p:blipFill>
        <p:spPr bwMode="auto">
          <a:xfrm>
            <a:off x="1963472" y="2564904"/>
            <a:ext cx="5238867" cy="2952328"/>
          </a:xfrm>
          <a:prstGeom prst="rect">
            <a:avLst/>
          </a:prstGeom>
          <a:noFill/>
          <a:ln w="9525">
            <a:noFill/>
            <a:miter lim="800000"/>
            <a:headEnd/>
            <a:tailEnd/>
          </a:ln>
        </p:spPr>
      </p:pic>
      <p:pic>
        <p:nvPicPr>
          <p:cNvPr id="9" name="11 Imagen" descr="redes_contra_odio.jpg"/>
          <p:cNvPicPr>
            <a:picLocks noChangeAspect="1"/>
          </p:cNvPicPr>
          <p:nvPr/>
        </p:nvPicPr>
        <p:blipFill>
          <a:blip r:embed="rId4" cstate="print"/>
          <a:stretch>
            <a:fillRect/>
          </a:stretch>
        </p:blipFill>
        <p:spPr>
          <a:xfrm>
            <a:off x="7956376" y="6323706"/>
            <a:ext cx="1187624" cy="534293"/>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0" dirty="0" smtClean="0">
                <a:solidFill>
                  <a:srgbClr val="FF3399"/>
                </a:solidFill>
                <a:latin typeface="Century Gothic" pitchFamily="34" charset="0"/>
              </a:rPr>
              <a:t>¿Qué es Redes contra el Odio?</a:t>
            </a:r>
            <a:endParaRPr lang="es-ES" sz="2800" dirty="0">
              <a:solidFill>
                <a:srgbClr val="FF3399"/>
              </a:solidFill>
              <a:latin typeface="Century Gothic" pitchFamily="34" charset="0"/>
            </a:endParaRPr>
          </a:p>
        </p:txBody>
      </p:sp>
      <p:sp>
        <p:nvSpPr>
          <p:cNvPr id="3" name="2 Marcador de contenido"/>
          <p:cNvSpPr>
            <a:spLocks noGrp="1"/>
          </p:cNvSpPr>
          <p:nvPr>
            <p:ph idx="1"/>
          </p:nvPr>
        </p:nvSpPr>
        <p:spPr>
          <a:xfrm>
            <a:off x="467544" y="1340768"/>
            <a:ext cx="8229600" cy="4896544"/>
          </a:xfrm>
        </p:spPr>
        <p:txBody>
          <a:bodyPr>
            <a:normAutofit/>
          </a:bodyPr>
          <a:lstStyle/>
          <a:p>
            <a:pPr>
              <a:buNone/>
            </a:pPr>
            <a:r>
              <a:rPr lang="es-ES_tradnl" sz="1800" dirty="0" smtClean="0">
                <a:latin typeface="Century Gothic" pitchFamily="34" charset="0"/>
              </a:rPr>
              <a:t> </a:t>
            </a:r>
            <a:r>
              <a:rPr lang="es-ES_tradnl" sz="1800" dirty="0" smtClean="0">
                <a:latin typeface="Century Gothic" pitchFamily="34" charset="0"/>
              </a:rPr>
              <a:t>    REDES </a:t>
            </a:r>
            <a:r>
              <a:rPr lang="es-ES_tradnl" sz="1800" dirty="0" smtClean="0">
                <a:latin typeface="Century Gothic" pitchFamily="34" charset="0"/>
              </a:rPr>
              <a:t>CONTRA EL ODIO </a:t>
            </a:r>
            <a:r>
              <a:rPr lang="es-ES_tradnl" sz="1800" dirty="0" smtClean="0">
                <a:latin typeface="Century Gothic" pitchFamily="34" charset="0"/>
              </a:rPr>
              <a:t>es un proyecto que trata de ofrecer  </a:t>
            </a:r>
            <a:r>
              <a:rPr lang="es-ES_tradnl" sz="1800" dirty="0" smtClean="0">
                <a:latin typeface="Century Gothic" pitchFamily="34" charset="0"/>
              </a:rPr>
              <a:t>una respuesta integral  </a:t>
            </a:r>
            <a:r>
              <a:rPr lang="es-ES_tradnl" sz="1800" dirty="0" smtClean="0">
                <a:latin typeface="Century Gothic" pitchFamily="34" charset="0"/>
              </a:rPr>
              <a:t>a los </a:t>
            </a:r>
            <a:r>
              <a:rPr lang="es-ES_tradnl" sz="1800" dirty="0" smtClean="0">
                <a:latin typeface="Century Gothic" pitchFamily="34" charset="0"/>
              </a:rPr>
              <a:t>delitos de odio a </a:t>
            </a:r>
            <a:r>
              <a:rPr lang="es-ES_tradnl" sz="1800" dirty="0" smtClean="0">
                <a:latin typeface="Century Gothic" pitchFamily="34" charset="0"/>
              </a:rPr>
              <a:t>población </a:t>
            </a:r>
            <a:r>
              <a:rPr lang="es-ES_tradnl" sz="1800" dirty="0" smtClean="0">
                <a:latin typeface="Century Gothic" pitchFamily="34" charset="0"/>
              </a:rPr>
              <a:t>LGTB a través de 3 pilares de trabajo.</a:t>
            </a:r>
          </a:p>
          <a:p>
            <a:pPr>
              <a:buNone/>
            </a:pPr>
            <a:endParaRPr lang="es-ES_tradnl" sz="1800" dirty="0" smtClean="0">
              <a:latin typeface="Century Gothic" pitchFamily="34" charset="0"/>
            </a:endParaRPr>
          </a:p>
          <a:p>
            <a:pPr>
              <a:buNone/>
            </a:pPr>
            <a:endParaRPr lang="es-ES_tradnl" sz="1800" dirty="0" smtClean="0">
              <a:latin typeface="Century Gothic" pitchFamily="34" charset="0"/>
            </a:endParaRPr>
          </a:p>
          <a:p>
            <a:pPr>
              <a:buNone/>
            </a:pPr>
            <a:endParaRPr lang="es-ES_tradnl" sz="1800" dirty="0" smtClean="0">
              <a:latin typeface="Century Gothic" pitchFamily="34" charset="0"/>
            </a:endParaRPr>
          </a:p>
          <a:p>
            <a:r>
              <a:rPr lang="es-ES_tradnl" sz="1800" b="1" dirty="0" smtClean="0">
                <a:latin typeface="Century Gothic" pitchFamily="34" charset="0"/>
              </a:rPr>
              <a:t>COORDINACIÓN </a:t>
            </a:r>
          </a:p>
          <a:p>
            <a:endParaRPr lang="es-ES_tradnl" sz="1800" dirty="0" smtClean="0">
              <a:latin typeface="Century Gothic" pitchFamily="34" charset="0"/>
            </a:endParaRPr>
          </a:p>
          <a:p>
            <a:r>
              <a:rPr lang="es-ES_tradnl" sz="1800" dirty="0" smtClean="0">
                <a:latin typeface="Century Gothic" pitchFamily="34" charset="0"/>
              </a:rPr>
              <a:t>SENSIBILIZACIÓN/FORMACIÓN (Conlavozbienalta.org)</a:t>
            </a:r>
          </a:p>
          <a:p>
            <a:endParaRPr lang="es-ES_tradnl" sz="1800" dirty="0" smtClean="0">
              <a:latin typeface="Century Gothic" pitchFamily="34" charset="0"/>
            </a:endParaRPr>
          </a:p>
          <a:p>
            <a:r>
              <a:rPr lang="es-ES_tradnl" sz="1800" dirty="0" smtClean="0">
                <a:latin typeface="Century Gothic" pitchFamily="34" charset="0"/>
              </a:rPr>
              <a:t>ATENCIÓN/REGISTRO</a:t>
            </a:r>
            <a:endParaRPr lang="es-ES_tradnl" sz="1800" dirty="0" smtClean="0">
              <a:latin typeface="Century Gothic" pitchFamily="34" charset="0"/>
            </a:endParaRPr>
          </a:p>
        </p:txBody>
      </p:sp>
      <p:sp>
        <p:nvSpPr>
          <p:cNvPr id="4" name="3 Rectángulo"/>
          <p:cNvSpPr/>
          <p:nvPr/>
        </p:nvSpPr>
        <p:spPr>
          <a:xfrm>
            <a:off x="0" y="6453336"/>
            <a:ext cx="9144000" cy="404664"/>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7 Imagen" descr="logo_FELGTB-01.jpg"/>
          <p:cNvPicPr>
            <a:picLocks noChangeAspect="1"/>
          </p:cNvPicPr>
          <p:nvPr/>
        </p:nvPicPr>
        <p:blipFill>
          <a:blip r:embed="rId2" cstate="print"/>
          <a:stretch>
            <a:fillRect/>
          </a:stretch>
        </p:blipFill>
        <p:spPr>
          <a:xfrm>
            <a:off x="0" y="6422844"/>
            <a:ext cx="1331640" cy="435155"/>
          </a:xfrm>
          <a:prstGeom prst="rect">
            <a:avLst/>
          </a:prstGeom>
        </p:spPr>
      </p:pic>
      <p:pic>
        <p:nvPicPr>
          <p:cNvPr id="10" name="Imagen 18" descr="observatorio_reescontraodio-1.jpg"/>
          <p:cNvPicPr>
            <a:picLocks noChangeAspect="1"/>
          </p:cNvPicPr>
          <p:nvPr/>
        </p:nvPicPr>
        <p:blipFill>
          <a:blip r:embed="rId3" cstate="print"/>
          <a:stretch>
            <a:fillRect/>
          </a:stretch>
        </p:blipFill>
        <p:spPr>
          <a:xfrm>
            <a:off x="3275856" y="4581128"/>
            <a:ext cx="1665681" cy="1368648"/>
          </a:xfrm>
          <a:prstGeom prst="rect">
            <a:avLst/>
          </a:prstGeom>
        </p:spPr>
      </p:pic>
      <p:pic>
        <p:nvPicPr>
          <p:cNvPr id="11" name="Picture 2"/>
          <p:cNvPicPr>
            <a:picLocks noChangeAspect="1" noChangeArrowheads="1"/>
          </p:cNvPicPr>
          <p:nvPr/>
        </p:nvPicPr>
        <p:blipFill>
          <a:blip r:embed="rId4" cstate="print"/>
          <a:srcRect l="26066" t="12240" r="47367" b="27281"/>
          <a:stretch>
            <a:fillRect/>
          </a:stretch>
        </p:blipFill>
        <p:spPr bwMode="auto">
          <a:xfrm>
            <a:off x="5004048" y="4365104"/>
            <a:ext cx="942105" cy="1493146"/>
          </a:xfrm>
          <a:prstGeom prst="rect">
            <a:avLst/>
          </a:prstGeom>
          <a:noFill/>
          <a:ln w="9525">
            <a:noFill/>
            <a:miter lim="800000"/>
            <a:headEnd/>
            <a:tailEnd/>
          </a:ln>
        </p:spPr>
      </p:pic>
      <p:pic>
        <p:nvPicPr>
          <p:cNvPr id="13" name="11 Imagen" descr="redes_contra_odio.jpg"/>
          <p:cNvPicPr>
            <a:picLocks noChangeAspect="1"/>
          </p:cNvPicPr>
          <p:nvPr/>
        </p:nvPicPr>
        <p:blipFill>
          <a:blip r:embed="rId5" cstate="print"/>
          <a:stretch>
            <a:fillRect/>
          </a:stretch>
        </p:blipFill>
        <p:spPr>
          <a:xfrm>
            <a:off x="7956376" y="6323706"/>
            <a:ext cx="1187624" cy="534293"/>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6453336"/>
            <a:ext cx="9144000" cy="404664"/>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7 Imagen" descr="logo_FELGTB-01.jpg"/>
          <p:cNvPicPr>
            <a:picLocks noChangeAspect="1"/>
          </p:cNvPicPr>
          <p:nvPr/>
        </p:nvPicPr>
        <p:blipFill>
          <a:blip r:embed="rId2" cstate="print"/>
          <a:stretch>
            <a:fillRect/>
          </a:stretch>
        </p:blipFill>
        <p:spPr>
          <a:xfrm>
            <a:off x="0" y="6422844"/>
            <a:ext cx="1331640" cy="435155"/>
          </a:xfrm>
          <a:prstGeom prst="rect">
            <a:avLst/>
          </a:prstGeom>
        </p:spPr>
      </p:pic>
      <p:pic>
        <p:nvPicPr>
          <p:cNvPr id="1031" name="Picture 7"/>
          <p:cNvPicPr>
            <a:picLocks noGrp="1" noChangeAspect="1" noChangeArrowheads="1"/>
          </p:cNvPicPr>
          <p:nvPr>
            <p:ph idx="1"/>
          </p:nvPr>
        </p:nvPicPr>
        <p:blipFill>
          <a:blip r:embed="rId3" cstate="print"/>
          <a:srcRect l="26135" t="26088" r="24146" b="23000"/>
          <a:stretch>
            <a:fillRect/>
          </a:stretch>
        </p:blipFill>
        <p:spPr bwMode="auto">
          <a:xfrm>
            <a:off x="467544" y="620688"/>
            <a:ext cx="7988388" cy="5112568"/>
          </a:xfrm>
          <a:prstGeom prst="rect">
            <a:avLst/>
          </a:prstGeom>
          <a:noFill/>
          <a:ln w="9525">
            <a:noFill/>
            <a:miter lim="800000"/>
            <a:headEnd/>
            <a:tailEnd/>
          </a:ln>
        </p:spPr>
      </p:pic>
      <p:pic>
        <p:nvPicPr>
          <p:cNvPr id="18" name="11 Imagen" descr="redes_contra_odio.jpg"/>
          <p:cNvPicPr>
            <a:picLocks noChangeAspect="1"/>
          </p:cNvPicPr>
          <p:nvPr/>
        </p:nvPicPr>
        <p:blipFill>
          <a:blip r:embed="rId4" cstate="print"/>
          <a:stretch>
            <a:fillRect/>
          </a:stretch>
        </p:blipFill>
        <p:spPr>
          <a:xfrm>
            <a:off x="7956376" y="6323706"/>
            <a:ext cx="1187624" cy="534293"/>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0" dirty="0" smtClean="0">
                <a:solidFill>
                  <a:srgbClr val="FF3399"/>
                </a:solidFill>
                <a:latin typeface="Century Gothic" pitchFamily="34" charset="0"/>
              </a:rPr>
              <a:t>TIPOS </a:t>
            </a:r>
            <a:r>
              <a:rPr lang="es-ES" sz="2800" dirty="0" smtClean="0">
                <a:solidFill>
                  <a:srgbClr val="FF3399"/>
                </a:solidFill>
                <a:latin typeface="Century Gothic" pitchFamily="34" charset="0"/>
              </a:rPr>
              <a:t>DE COORDINACIÓN</a:t>
            </a:r>
            <a:endParaRPr lang="es-ES" sz="2800" dirty="0">
              <a:solidFill>
                <a:srgbClr val="FF3399"/>
              </a:solidFill>
              <a:latin typeface="Century Gothic" pitchFamily="34" charset="0"/>
            </a:endParaRPr>
          </a:p>
        </p:txBody>
      </p:sp>
      <p:sp>
        <p:nvSpPr>
          <p:cNvPr id="3" name="2 Marcador de contenido"/>
          <p:cNvSpPr>
            <a:spLocks noGrp="1"/>
          </p:cNvSpPr>
          <p:nvPr>
            <p:ph idx="1"/>
          </p:nvPr>
        </p:nvSpPr>
        <p:spPr>
          <a:xfrm>
            <a:off x="457200" y="1600200"/>
            <a:ext cx="4186808" cy="4525963"/>
          </a:xfrm>
        </p:spPr>
        <p:txBody>
          <a:bodyPr>
            <a:normAutofit/>
          </a:bodyPr>
          <a:lstStyle/>
          <a:p>
            <a:r>
              <a:rPr lang="es-ES" sz="1800" dirty="0" smtClean="0"/>
              <a:t>Por un lado  </a:t>
            </a:r>
            <a:r>
              <a:rPr lang="es-ES" sz="1800" b="1" dirty="0" smtClean="0"/>
              <a:t>coordinación estratégica</a:t>
            </a:r>
            <a:r>
              <a:rPr lang="es-ES" sz="1800" dirty="0" smtClean="0"/>
              <a:t>  que  tiene que ver con una acción global y política y se enfoca hacia el medio o largo plazo.</a:t>
            </a:r>
          </a:p>
          <a:p>
            <a:endParaRPr lang="es-ES" sz="1800" dirty="0" smtClean="0"/>
          </a:p>
          <a:p>
            <a:pPr>
              <a:buNone/>
            </a:pPr>
            <a:endParaRPr lang="es-ES" sz="1800" dirty="0" smtClean="0"/>
          </a:p>
          <a:p>
            <a:pPr>
              <a:buNone/>
            </a:pPr>
            <a:endParaRPr lang="es-ES" sz="1800" dirty="0" smtClean="0"/>
          </a:p>
          <a:p>
            <a:pPr>
              <a:buNone/>
            </a:pPr>
            <a:endParaRPr lang="es-ES" sz="1800" dirty="0" smtClean="0"/>
          </a:p>
          <a:p>
            <a:r>
              <a:rPr lang="es-ES" sz="1800" dirty="0" smtClean="0"/>
              <a:t>Por </a:t>
            </a:r>
            <a:r>
              <a:rPr lang="es-ES" sz="1800" dirty="0" smtClean="0"/>
              <a:t>otro,  </a:t>
            </a:r>
            <a:r>
              <a:rPr lang="es-ES" sz="1800" b="1" dirty="0" smtClean="0"/>
              <a:t>coordinación operativa</a:t>
            </a:r>
            <a:r>
              <a:rPr lang="es-ES" sz="1800" dirty="0" smtClean="0"/>
              <a:t> está relacionada con las acciones y toma de decisiones a nivel de ejecución de proyecto y están orientadas al corto plazo.</a:t>
            </a:r>
          </a:p>
          <a:p>
            <a:pPr>
              <a:buNone/>
            </a:pPr>
            <a:endParaRPr lang="es-ES_tradnl" sz="1800" b="1" dirty="0" smtClean="0">
              <a:latin typeface="Century Gothic" pitchFamily="34" charset="0"/>
            </a:endParaRPr>
          </a:p>
        </p:txBody>
      </p:sp>
      <p:sp>
        <p:nvSpPr>
          <p:cNvPr id="4" name="3 Rectángulo"/>
          <p:cNvSpPr/>
          <p:nvPr/>
        </p:nvSpPr>
        <p:spPr>
          <a:xfrm>
            <a:off x="0" y="6453336"/>
            <a:ext cx="9144000" cy="404664"/>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7 Imagen" descr="logo_FELGTB-01.jpg"/>
          <p:cNvPicPr>
            <a:picLocks noChangeAspect="1"/>
          </p:cNvPicPr>
          <p:nvPr/>
        </p:nvPicPr>
        <p:blipFill>
          <a:blip r:embed="rId2" cstate="print"/>
          <a:stretch>
            <a:fillRect/>
          </a:stretch>
        </p:blipFill>
        <p:spPr>
          <a:xfrm>
            <a:off x="0" y="6422844"/>
            <a:ext cx="1331640" cy="435155"/>
          </a:xfrm>
          <a:prstGeom prst="rect">
            <a:avLst/>
          </a:prstGeom>
        </p:spPr>
      </p:pic>
      <p:pic>
        <p:nvPicPr>
          <p:cNvPr id="10" name="Picture 2"/>
          <p:cNvPicPr>
            <a:picLocks noChangeAspect="1" noChangeArrowheads="1"/>
          </p:cNvPicPr>
          <p:nvPr/>
        </p:nvPicPr>
        <p:blipFill>
          <a:blip r:embed="rId3" cstate="print"/>
          <a:srcRect/>
          <a:stretch>
            <a:fillRect/>
          </a:stretch>
        </p:blipFill>
        <p:spPr bwMode="auto">
          <a:xfrm>
            <a:off x="5220072" y="1340768"/>
            <a:ext cx="2193107" cy="2193107"/>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cstate="print"/>
          <a:srcRect/>
          <a:stretch>
            <a:fillRect/>
          </a:stretch>
        </p:blipFill>
        <p:spPr bwMode="auto">
          <a:xfrm>
            <a:off x="5364088" y="4077072"/>
            <a:ext cx="2502963" cy="1719427"/>
          </a:xfrm>
          <a:prstGeom prst="rect">
            <a:avLst/>
          </a:prstGeom>
          <a:noFill/>
          <a:ln w="9525">
            <a:noFill/>
            <a:miter lim="800000"/>
            <a:headEnd/>
            <a:tailEnd/>
          </a:ln>
          <a:effectLst/>
        </p:spPr>
      </p:pic>
      <p:pic>
        <p:nvPicPr>
          <p:cNvPr id="11" name="11 Imagen" descr="redes_contra_odio.jpg"/>
          <p:cNvPicPr>
            <a:picLocks noChangeAspect="1"/>
          </p:cNvPicPr>
          <p:nvPr/>
        </p:nvPicPr>
        <p:blipFill>
          <a:blip r:embed="rId5" cstate="print"/>
          <a:stretch>
            <a:fillRect/>
          </a:stretch>
        </p:blipFill>
        <p:spPr>
          <a:xfrm>
            <a:off x="7956376" y="6323706"/>
            <a:ext cx="1187624" cy="534293"/>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5078</TotalTime>
  <Words>876</Words>
  <Application>Microsoft Office PowerPoint</Application>
  <PresentationFormat>Presentación en pantalla (4:3)</PresentationFormat>
  <Paragraphs>164</Paragraphs>
  <Slides>24</Slides>
  <Notes>15</Notes>
  <HiddenSlides>0</HiddenSlides>
  <MMClips>0</MMClips>
  <ScaleCrop>false</ScaleCrop>
  <HeadingPairs>
    <vt:vector size="4" baseType="variant">
      <vt:variant>
        <vt:lpstr>Tema</vt:lpstr>
      </vt:variant>
      <vt:variant>
        <vt:i4>1</vt:i4>
      </vt:variant>
      <vt:variant>
        <vt:lpstr>Títulos de diapositiva</vt:lpstr>
      </vt:variant>
      <vt:variant>
        <vt:i4>24</vt:i4>
      </vt:variant>
    </vt:vector>
  </HeadingPairs>
  <TitlesOfParts>
    <vt:vector size="25" baseType="lpstr">
      <vt:lpstr>Tema de Office</vt:lpstr>
      <vt:lpstr>I Jornada de trabajo sobre los delitos de odio en España      20 y 21 de Abril  Valencia</vt:lpstr>
      <vt:lpstr>Diapositiva 2</vt:lpstr>
      <vt:lpstr>Diapositiva 3</vt:lpstr>
      <vt:lpstr>2013</vt:lpstr>
      <vt:lpstr>Problemas identificados  2013</vt:lpstr>
      <vt:lpstr>Problemas identificados</vt:lpstr>
      <vt:lpstr>¿Qué es Redes contra el Odio?</vt:lpstr>
      <vt:lpstr>Diapositiva 8</vt:lpstr>
      <vt:lpstr>TIPOS DE COORDINACIÓN</vt:lpstr>
      <vt:lpstr>MECANISMOS Y ESPACIOS DE COORDINACIÓN: RESUMEN </vt:lpstr>
      <vt:lpstr>MECANISMOS Y ESPACIOS DE COORDINACIÓN: SOCIAS/OS</vt:lpstr>
      <vt:lpstr>MECANISMOS Y ESPACIOS DE COORDINACIÓN: Socias/os</vt:lpstr>
      <vt:lpstr>MECANISMOS Y ESPACIOS DE COORDINACIÓN: Red Interna</vt:lpstr>
      <vt:lpstr>MECANISMOS Y ESPACIOS DE COORDINACIÓN: Grupo expertas/os</vt:lpstr>
      <vt:lpstr>Diapositiva 15</vt:lpstr>
      <vt:lpstr>Diapositiva 16</vt:lpstr>
      <vt:lpstr>ASPECTOS POSITIVOS</vt:lpstr>
      <vt:lpstr>DIFICULTADES</vt:lpstr>
      <vt:lpstr>LECCIONES APRENDIDAS</vt:lpstr>
      <vt:lpstr>LECCIONES APRENDIDAS</vt:lpstr>
      <vt:lpstr>EJEMPLOS DE COORDINACION </vt:lpstr>
      <vt:lpstr>HERRAMIENTAS</vt:lpstr>
      <vt:lpstr>www.conlavozbienalta.org</vt:lpstr>
      <vt:lpstr>Diapositiva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Informe delitos de odio ‘14</dc:title>
  <dc:creator>Alberto</dc:creator>
  <cp:lastModifiedBy>Jeni</cp:lastModifiedBy>
  <cp:revision>303</cp:revision>
  <dcterms:created xsi:type="dcterms:W3CDTF">2015-06-13T06:49:48Z</dcterms:created>
  <dcterms:modified xsi:type="dcterms:W3CDTF">2016-04-20T15:27:28Z</dcterms:modified>
</cp:coreProperties>
</file>