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98" r:id="rId4"/>
    <p:sldId id="319" r:id="rId5"/>
    <p:sldId id="332" r:id="rId6"/>
    <p:sldId id="371" r:id="rId7"/>
    <p:sldId id="328" r:id="rId8"/>
    <p:sldId id="329" r:id="rId9"/>
    <p:sldId id="362" r:id="rId10"/>
    <p:sldId id="372" r:id="rId11"/>
    <p:sldId id="363" r:id="rId12"/>
    <p:sldId id="347" r:id="rId13"/>
    <p:sldId id="365" r:id="rId14"/>
    <p:sldId id="364" r:id="rId15"/>
    <p:sldId id="366" r:id="rId16"/>
    <p:sldId id="367" r:id="rId17"/>
    <p:sldId id="318" r:id="rId18"/>
    <p:sldId id="369" r:id="rId19"/>
    <p:sldId id="368" r:id="rId20"/>
    <p:sldId id="259" r:id="rId21"/>
    <p:sldId id="260" r:id="rId22"/>
    <p:sldId id="288" r:id="rId23"/>
    <p:sldId id="317" r:id="rId24"/>
    <p:sldId id="269" r:id="rId25"/>
    <p:sldId id="285" r:id="rId26"/>
    <p:sldId id="272" r:id="rId27"/>
    <p:sldId id="327" r:id="rId28"/>
    <p:sldId id="271" r:id="rId29"/>
    <p:sldId id="274" r:id="rId30"/>
    <p:sldId id="277" r:id="rId31"/>
    <p:sldId id="278" r:id="rId32"/>
    <p:sldId id="279" r:id="rId33"/>
    <p:sldId id="282" r:id="rId34"/>
    <p:sldId id="281" r:id="rId35"/>
    <p:sldId id="283" r:id="rId36"/>
    <p:sldId id="346" r:id="rId37"/>
    <p:sldId id="360" r:id="rId38"/>
    <p:sldId id="354" r:id="rId39"/>
    <p:sldId id="370" r:id="rId40"/>
    <p:sldId id="284" r:id="rId41"/>
    <p:sldId id="334" r:id="rId42"/>
    <p:sldId id="320" r:id="rId43"/>
    <p:sldId id="315" r:id="rId44"/>
  </p:sldIdLst>
  <p:sldSz cx="9144000" cy="6858000" type="screen4x3"/>
  <p:notesSz cx="6797675" cy="9926638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5" autoAdjust="0"/>
    <p:restoredTop sz="94618" autoAdjust="0"/>
  </p:normalViewPr>
  <p:slideViewPr>
    <p:cSldViewPr snapToGrid="0" snapToObjects="1">
      <p:cViewPr>
        <p:scale>
          <a:sx n="70" d="100"/>
          <a:sy n="70" d="100"/>
        </p:scale>
        <p:origin x="-514" y="-2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816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Incidentes relacionados con Delitos de Odio en España, 2009-2015 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dLbls>
            <c:dLbl>
              <c:idx val="3"/>
              <c:layout>
                <c:manualLayout>
                  <c:x val="9.9453684862425909E-3"/>
                  <c:y val="-2.30799504064246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Hoja1!$D$10:$D$16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Hoja1!$E$10:$E$16</c:f>
              <c:numCache>
                <c:formatCode>General</c:formatCode>
                <c:ptCount val="7"/>
                <c:pt idx="0">
                  <c:v>93</c:v>
                </c:pt>
                <c:pt idx="1">
                  <c:v>92</c:v>
                </c:pt>
                <c:pt idx="2">
                  <c:v>224</c:v>
                </c:pt>
                <c:pt idx="3">
                  <c:v>261</c:v>
                </c:pt>
                <c:pt idx="4">
                  <c:v>1168</c:v>
                </c:pt>
                <c:pt idx="5">
                  <c:v>1285</c:v>
                </c:pt>
                <c:pt idx="6">
                  <c:v>1328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462592"/>
        <c:axId val="85582592"/>
      </c:lineChart>
      <c:catAx>
        <c:axId val="82462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5582592"/>
        <c:crosses val="autoZero"/>
        <c:auto val="1"/>
        <c:lblAlgn val="ctr"/>
        <c:lblOffset val="100"/>
        <c:noMultiLvlLbl val="0"/>
      </c:catAx>
      <c:valAx>
        <c:axId val="85582592"/>
        <c:scaling>
          <c:orientation val="minMax"/>
          <c:max val="1600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Nº Incidentes de Delitos de Odio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one"/>
        <c:crossAx val="82462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8DEDD-2CF7-7F48-B03F-47701CAA4874}" type="datetimeFigureOut">
              <a:rPr lang="es-ES" smtClean="0"/>
              <a:t>19/04/2016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46169-2E41-C64E-90CB-1CCC3F8A0C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7167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7ECF3-C460-48FF-8130-2EDF5649AE91}" type="datetimeFigureOut">
              <a:rPr lang="es-ES" smtClean="0"/>
              <a:t>19/04/2016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1BF6D-AA6F-4ACA-A757-5AE454FE80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3765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080875"/>
            <a:ext cx="7772400" cy="1470025"/>
          </a:xfrm>
        </p:spPr>
        <p:txBody>
          <a:bodyPr/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583164"/>
            <a:ext cx="6400800" cy="122212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Haga clic para modificar el estilo de subtítulo del patrón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61C8-843B-A64D-A019-E3E4178134FD}" type="datetimeFigureOut">
              <a:rPr lang="es-ES" smtClean="0"/>
              <a:t>19/04/2016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4A7D-0675-2E4D-AEE4-3D61C904F1D6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2"/>
          <p:cNvPicPr>
            <a:picLocks noChangeAspect="1"/>
          </p:cNvPicPr>
          <p:nvPr userDrawn="1"/>
        </p:nvPicPr>
        <p:blipFill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59" y="249765"/>
            <a:ext cx="1609251" cy="125550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 descr="hulp.jpe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83" y="6070056"/>
            <a:ext cx="1996112" cy="572586"/>
          </a:xfrm>
          <a:prstGeom prst="rect">
            <a:avLst/>
          </a:prstGeom>
        </p:spPr>
      </p:pic>
      <p:pic>
        <p:nvPicPr>
          <p:cNvPr id="10" name="Imagen 9" descr="ens_isciii.jpe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71" y="6070056"/>
            <a:ext cx="1642030" cy="57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57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61C8-843B-A64D-A019-E3E4178134FD}" type="datetimeFigureOut">
              <a:rPr lang="es-ES" smtClean="0"/>
              <a:t>19/04/2016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4A7D-0675-2E4D-AEE4-3D61C904F1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0481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61C8-843B-A64D-A019-E3E4178134FD}" type="datetimeFigureOut">
              <a:rPr lang="es-ES" smtClean="0"/>
              <a:t>19/04/2016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4A7D-0675-2E4D-AEE4-3D61C904F1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385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>
            <a:off x="0" y="6298630"/>
            <a:ext cx="8398987" cy="2527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284200"/>
            <a:ext cx="2133600" cy="365125"/>
          </a:xfrm>
        </p:spPr>
        <p:txBody>
          <a:bodyPr/>
          <a:lstStyle/>
          <a:p>
            <a:fld id="{27FE61C8-843B-A64D-A019-E3E4178134FD}" type="datetimeFigureOut">
              <a:rPr lang="es-ES" smtClean="0"/>
              <a:t>19/04/2016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284200"/>
            <a:ext cx="2895600" cy="3651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84200"/>
            <a:ext cx="2133600" cy="365125"/>
          </a:xfrm>
        </p:spPr>
        <p:txBody>
          <a:bodyPr/>
          <a:lstStyle/>
          <a:p>
            <a:fld id="{1FDA4A7D-0675-2E4D-AEE4-3D61C904F1D6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2"/>
          <p:cNvPicPr>
            <a:picLocks noChangeAspect="1"/>
          </p:cNvPicPr>
          <p:nvPr userDrawn="1"/>
        </p:nvPicPr>
        <p:blipFill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244" y="6111733"/>
            <a:ext cx="800144" cy="62425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128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61C8-843B-A64D-A019-E3E4178134FD}" type="datetimeFigureOut">
              <a:rPr lang="es-ES" smtClean="0"/>
              <a:t>19/04/2016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4A7D-0675-2E4D-AEE4-3D61C904F1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4302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61C8-843B-A64D-A019-E3E4178134FD}" type="datetimeFigureOut">
              <a:rPr lang="es-ES" smtClean="0"/>
              <a:t>19/04/2016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4A7D-0675-2E4D-AEE4-3D61C904F1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353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61C8-843B-A64D-A019-E3E4178134FD}" type="datetimeFigureOut">
              <a:rPr lang="es-ES" smtClean="0"/>
              <a:t>19/04/2016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4A7D-0675-2E4D-AEE4-3D61C904F1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8430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61C8-843B-A64D-A019-E3E4178134FD}" type="datetimeFigureOut">
              <a:rPr lang="es-ES" smtClean="0"/>
              <a:t>19/04/2016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4A7D-0675-2E4D-AEE4-3D61C904F1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1717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61C8-843B-A64D-A019-E3E4178134FD}" type="datetimeFigureOut">
              <a:rPr lang="es-ES" smtClean="0"/>
              <a:t>19/04/2016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4A7D-0675-2E4D-AEE4-3D61C904F1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376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61C8-843B-A64D-A019-E3E4178134FD}" type="datetimeFigureOut">
              <a:rPr lang="es-ES" smtClean="0"/>
              <a:t>19/04/2016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4A7D-0675-2E4D-AEE4-3D61C904F1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7290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61C8-843B-A64D-A019-E3E4178134FD}" type="datetimeFigureOut">
              <a:rPr lang="es-ES" smtClean="0"/>
              <a:t>19/04/2016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4A7D-0675-2E4D-AEE4-3D61C904F1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901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chemeClr val="bg1">
                <a:alpha val="7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E61C8-843B-A64D-A019-E3E4178134FD}" type="datetimeFigureOut">
              <a:rPr lang="es-ES" smtClean="0"/>
              <a:t>19/04/2016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A4A7D-0675-2E4D-AEE4-3D61C904F1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2769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mara@isciii.es" TargetMode="External"/><Relationship Id="rId7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proyectosivivo" TargetMode="External"/><Relationship Id="rId5" Type="http://schemas.openxmlformats.org/officeDocument/2006/relationships/hyperlink" Target="http://proyectosivivo.blogspot.com.es/" TargetMode="External"/><Relationship Id="rId4" Type="http://schemas.openxmlformats.org/officeDocument/2006/relationships/hyperlink" Target="mailto:proyectosivivo@gmail.co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88727" y="2842874"/>
            <a:ext cx="7772400" cy="1470025"/>
          </a:xfrm>
        </p:spPr>
        <p:txBody>
          <a:bodyPr>
            <a:noAutofit/>
          </a:bodyPr>
          <a:lstStyle/>
          <a:p>
            <a:r>
              <a:rPr lang="es-ES" sz="3200" dirty="0" smtClean="0"/>
              <a:t>Sistema de vigilancia de la violencia </a:t>
            </a:r>
            <a:r>
              <a:rPr lang="es-ES" sz="3200" dirty="0"/>
              <a:t>de </a:t>
            </a:r>
            <a:r>
              <a:rPr lang="es-ES" sz="3200" dirty="0" smtClean="0"/>
              <a:t>odio en los hospitales</a:t>
            </a:r>
            <a:r>
              <a:rPr lang="es-ES" sz="3200" dirty="0" smtClean="0"/>
              <a:t>. El </a:t>
            </a:r>
            <a:r>
              <a:rPr lang="es-ES" sz="3200" dirty="0"/>
              <a:t>proyecto SIVIVO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37045" y="4415644"/>
            <a:ext cx="4103915" cy="1222126"/>
          </a:xfrm>
        </p:spPr>
        <p:txBody>
          <a:bodyPr>
            <a:normAutofit fontScale="92500" lnSpcReduction="20000"/>
          </a:bodyPr>
          <a:lstStyle/>
          <a:p>
            <a:pPr algn="l"/>
            <a:endParaRPr lang="es-ES" sz="2000" dirty="0" smtClean="0"/>
          </a:p>
          <a:p>
            <a:pPr algn="l"/>
            <a:r>
              <a:rPr lang="es-ES" sz="2000" dirty="0" smtClean="0"/>
              <a:t>M. Ángeles Rodríguez Arenas </a:t>
            </a:r>
          </a:p>
          <a:p>
            <a:pPr algn="l"/>
            <a:r>
              <a:rPr lang="es-ES" sz="2000" dirty="0" smtClean="0"/>
              <a:t>Científica Titular de OPI</a:t>
            </a:r>
          </a:p>
          <a:p>
            <a:pPr algn="l"/>
            <a:r>
              <a:rPr lang="es-ES" sz="2000" dirty="0" smtClean="0"/>
              <a:t>Escuela Nacional de Sanidad, ISCIII</a:t>
            </a:r>
            <a:endParaRPr lang="es-ES" dirty="0"/>
          </a:p>
        </p:txBody>
      </p:sp>
      <p:pic>
        <p:nvPicPr>
          <p:cNvPr id="4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127" y="5926954"/>
            <a:ext cx="915237" cy="84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923565" y="547692"/>
            <a:ext cx="69725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I Jornada de Trabajo sobre Delitos de Odio en la Comunidad Valenciana</a:t>
            </a:r>
          </a:p>
          <a:p>
            <a:r>
              <a:rPr lang="es-ES" b="1" dirty="0" smtClean="0"/>
              <a:t>Valencia, 20 y 21 de abril de 2016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5218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127" y="5926954"/>
            <a:ext cx="915237" cy="84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1386341" y="2195284"/>
            <a:ext cx="640783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rgbClr val="7030A0"/>
                </a:solidFill>
              </a:rPr>
              <a:t/>
            </a:r>
            <a:br>
              <a:rPr lang="es-ES" dirty="0" smtClean="0">
                <a:solidFill>
                  <a:srgbClr val="7030A0"/>
                </a:solidFill>
              </a:rPr>
            </a:br>
            <a:r>
              <a:rPr lang="es-ES" dirty="0" smtClean="0">
                <a:solidFill>
                  <a:srgbClr val="7030A0"/>
                </a:solidFill>
              </a:rPr>
              <a:t/>
            </a:r>
            <a:br>
              <a:rPr lang="es-ES" dirty="0" smtClean="0">
                <a:solidFill>
                  <a:srgbClr val="7030A0"/>
                </a:solidFill>
              </a:rPr>
            </a:br>
            <a:endParaRPr lang="es-ES" sz="2700" dirty="0">
              <a:solidFill>
                <a:srgbClr val="7030A0"/>
              </a:solidFill>
            </a:endParaRPr>
          </a:p>
        </p:txBody>
      </p:sp>
      <p:sp>
        <p:nvSpPr>
          <p:cNvPr id="7" name="6 Título"/>
          <p:cNvSpPr>
            <a:spLocks noGrp="1"/>
          </p:cNvSpPr>
          <p:nvPr>
            <p:ph type="ctrTitle"/>
          </p:nvPr>
        </p:nvSpPr>
        <p:spPr>
          <a:xfrm>
            <a:off x="685800" y="2657817"/>
            <a:ext cx="7772400" cy="1470025"/>
          </a:xfrm>
        </p:spPr>
        <p:txBody>
          <a:bodyPr/>
          <a:lstStyle/>
          <a:p>
            <a:r>
              <a:rPr lang="es-ES" dirty="0" smtClean="0">
                <a:solidFill>
                  <a:srgbClr val="7030A0"/>
                </a:solidFill>
              </a:rPr>
              <a:t>La violencia de odio como problema de salud pública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0467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altLang="es-ES" sz="3600" b="1" dirty="0" smtClean="0">
                <a:solidFill>
                  <a:srgbClr val="990099"/>
                </a:solidFill>
                <a:latin typeface="Calibri" pitchFamily="34" charset="0"/>
              </a:rPr>
              <a:t>Violencia como problema de Salud Pública</a:t>
            </a:r>
            <a:endParaRPr lang="es-ES" sz="3600" dirty="0"/>
          </a:p>
        </p:txBody>
      </p:sp>
      <p:grpSp>
        <p:nvGrpSpPr>
          <p:cNvPr id="4" name="Diagram 3"/>
          <p:cNvGrpSpPr>
            <a:grpSpLocks/>
          </p:cNvGrpSpPr>
          <p:nvPr/>
        </p:nvGrpSpPr>
        <p:grpSpPr bwMode="auto">
          <a:xfrm>
            <a:off x="1605643" y="1268413"/>
            <a:ext cx="5507264" cy="5289096"/>
            <a:chOff x="1586" y="708"/>
            <a:chExt cx="2544" cy="2851"/>
          </a:xfrm>
        </p:grpSpPr>
        <p:sp>
          <p:nvSpPr>
            <p:cNvPr id="5" name="_s1028"/>
            <p:cNvSpPr>
              <a:spLocks noChangeArrowheads="1" noTextEdit="1"/>
            </p:cNvSpPr>
            <p:nvPr/>
          </p:nvSpPr>
          <p:spPr bwMode="auto">
            <a:xfrm>
              <a:off x="2381" y="1293"/>
              <a:ext cx="954" cy="954"/>
            </a:xfrm>
            <a:prstGeom prst="ellipse">
              <a:avLst/>
            </a:prstGeom>
            <a:solidFill>
              <a:srgbClr val="7030A0">
                <a:alpha val="75000"/>
              </a:srgbClr>
            </a:solidFill>
            <a:ln w="12700">
              <a:solidFill>
                <a:srgbClr val="80008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" name="_s1029"/>
            <p:cNvSpPr>
              <a:spLocks noChangeArrowheads="1"/>
            </p:cNvSpPr>
            <p:nvPr/>
          </p:nvSpPr>
          <p:spPr bwMode="auto">
            <a:xfrm>
              <a:off x="2731" y="960"/>
              <a:ext cx="254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Magnitud</a:t>
              </a:r>
            </a:p>
          </p:txBody>
        </p:sp>
        <p:sp>
          <p:nvSpPr>
            <p:cNvPr id="7" name="_s1030"/>
            <p:cNvSpPr>
              <a:spLocks noChangeArrowheads="1" noTextEdit="1"/>
            </p:cNvSpPr>
            <p:nvPr/>
          </p:nvSpPr>
          <p:spPr bwMode="auto">
            <a:xfrm>
              <a:off x="2695" y="1837"/>
              <a:ext cx="954" cy="954"/>
            </a:xfrm>
            <a:prstGeom prst="ellipse">
              <a:avLst/>
            </a:prstGeom>
            <a:solidFill>
              <a:srgbClr val="00B050">
                <a:alpha val="63000"/>
              </a:srgbClr>
            </a:solidFill>
            <a:ln w="12700">
              <a:solidFill>
                <a:srgbClr val="00B050">
                  <a:alpha val="75000"/>
                </a:srgbClr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" name="_s1031"/>
            <p:cNvSpPr>
              <a:spLocks noChangeArrowheads="1"/>
            </p:cNvSpPr>
            <p:nvPr/>
          </p:nvSpPr>
          <p:spPr bwMode="auto">
            <a:xfrm>
              <a:off x="3667" y="2600"/>
              <a:ext cx="254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Impacto en los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servicios sanitarios</a:t>
              </a:r>
            </a:p>
          </p:txBody>
        </p:sp>
        <p:sp>
          <p:nvSpPr>
            <p:cNvPr id="9" name="_s1032"/>
            <p:cNvSpPr>
              <a:spLocks noChangeArrowheads="1" noTextEdit="1"/>
            </p:cNvSpPr>
            <p:nvPr/>
          </p:nvSpPr>
          <p:spPr bwMode="auto">
            <a:xfrm>
              <a:off x="2067" y="1837"/>
              <a:ext cx="954" cy="954"/>
            </a:xfrm>
            <a:prstGeom prst="ellipse">
              <a:avLst/>
            </a:prstGeom>
            <a:solidFill>
              <a:srgbClr val="00B0F0">
                <a:alpha val="50000"/>
              </a:srgbClr>
            </a:solidFill>
            <a:ln w="12700">
              <a:solidFill>
                <a:srgbClr val="0070C0">
                  <a:alpha val="75000"/>
                </a:srgbClr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" name="_s1033"/>
            <p:cNvSpPr>
              <a:spLocks noChangeArrowheads="1"/>
            </p:cNvSpPr>
            <p:nvPr/>
          </p:nvSpPr>
          <p:spPr bwMode="auto">
            <a:xfrm>
              <a:off x="1795" y="2600"/>
              <a:ext cx="254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Gravedad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305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rbarbero\Escritorio\CARME BORRELL\ESQUEMA SALUT\ESQUEMA 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7" y="659517"/>
            <a:ext cx="9035796" cy="601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72778" y="171087"/>
            <a:ext cx="8798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7030A0"/>
                </a:solidFill>
              </a:rPr>
              <a:t>Modelo del esquema de la Comisión para Reducir Desigualdades en Salud en España, 2010</a:t>
            </a:r>
            <a:endParaRPr lang="es-E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71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9486" y="274638"/>
            <a:ext cx="8665028" cy="1143000"/>
          </a:xfrm>
        </p:spPr>
        <p:txBody>
          <a:bodyPr>
            <a:noAutofit/>
          </a:bodyPr>
          <a:lstStyle/>
          <a:p>
            <a:r>
              <a:rPr lang="es-ES" sz="2800" b="1" dirty="0"/>
              <a:t>Consecuencias frecuentes para la salud de la violencia</a:t>
            </a:r>
            <a:br>
              <a:rPr lang="es-ES" sz="2800" b="1" dirty="0"/>
            </a:br>
            <a:endParaRPr lang="es-ES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60" y="1137450"/>
            <a:ext cx="7680698" cy="514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123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70" y="1153720"/>
            <a:ext cx="7546843" cy="5190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b="1" dirty="0"/>
              <a:t>Consecuencias frecuentes para la salud de la violencia</a:t>
            </a:r>
            <a:br>
              <a:rPr lang="es-ES" sz="2800" b="1" dirty="0"/>
            </a:b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6819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4">
                    <a:lumMod val="75000"/>
                  </a:schemeClr>
                </a:solidFill>
              </a:rPr>
              <a:t>Para prevenir la Violencia de Odio y responder a ella, </a:t>
            </a:r>
          </a:p>
          <a:p>
            <a:pPr algn="ctr"/>
            <a:r>
              <a:rPr lang="es-ES" sz="2400" b="1" dirty="0" smtClean="0">
                <a:solidFill>
                  <a:schemeClr val="accent4">
                    <a:lumMod val="75000"/>
                  </a:schemeClr>
                </a:solidFill>
              </a:rPr>
              <a:t>se requiere la colaboración de muchos sectores de la sociedad</a:t>
            </a:r>
            <a:endParaRPr lang="es-E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235" y="1417638"/>
            <a:ext cx="630334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46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b="1" dirty="0" smtClean="0">
                <a:solidFill>
                  <a:schemeClr val="accent4">
                    <a:lumMod val="75000"/>
                  </a:schemeClr>
                </a:solidFill>
              </a:rPr>
              <a:t>Funciones del SECTOR SALUD en la lucha contra la Violencia de Odio</a:t>
            </a:r>
            <a:endParaRPr lang="es-ES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7228114" cy="4822371"/>
          </a:xfrm>
        </p:spPr>
        <p:txBody>
          <a:bodyPr>
            <a:normAutofit fontScale="85000" lnSpcReduction="10000"/>
          </a:bodyPr>
          <a:lstStyle/>
          <a:p>
            <a:r>
              <a:rPr lang="es-ES" b="1" dirty="0" smtClean="0">
                <a:solidFill>
                  <a:schemeClr val="accent4">
                    <a:lumMod val="75000"/>
                  </a:schemeClr>
                </a:solidFill>
              </a:rPr>
              <a:t>OFRECER</a:t>
            </a:r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 servicios de salud integrales a quienes sobreviven a la violencia</a:t>
            </a:r>
          </a:p>
          <a:p>
            <a:r>
              <a:rPr lang="es-ES" b="1" dirty="0" smtClean="0">
                <a:solidFill>
                  <a:schemeClr val="accent4">
                    <a:lumMod val="75000"/>
                  </a:schemeClr>
                </a:solidFill>
              </a:rPr>
              <a:t>REUNIR DATOS </a:t>
            </a:r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sobre la prevalencia, los factores de riesgo y protección y las repercusiones sanitarias</a:t>
            </a:r>
          </a:p>
          <a:p>
            <a:r>
              <a:rPr lang="es-ES" b="1" dirty="0" smtClean="0">
                <a:solidFill>
                  <a:schemeClr val="accent4">
                    <a:lumMod val="75000"/>
                  </a:schemeClr>
                </a:solidFill>
              </a:rPr>
              <a:t>FUNDAMENTAR LAS POLÍTICAS </a:t>
            </a:r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orientadas a hacer frente a la violencia</a:t>
            </a:r>
          </a:p>
          <a:p>
            <a:r>
              <a:rPr lang="es-ES" b="1" dirty="0" smtClean="0">
                <a:solidFill>
                  <a:schemeClr val="accent4">
                    <a:lumMod val="75000"/>
                  </a:schemeClr>
                </a:solidFill>
              </a:rPr>
              <a:t>PREVENIR LA VIOLENCIA </a:t>
            </a:r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fomentando y dando a conocer los programas de prevención</a:t>
            </a:r>
          </a:p>
          <a:p>
            <a:r>
              <a:rPr lang="es-ES" b="1" dirty="0" smtClean="0">
                <a:solidFill>
                  <a:schemeClr val="accent4">
                    <a:lumMod val="75000"/>
                  </a:schemeClr>
                </a:solidFill>
              </a:rPr>
              <a:t>PROMOVER</a:t>
            </a:r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 el reconocimiento de la violencia de odio como un problema de salud pública</a:t>
            </a:r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743" y="1417638"/>
            <a:ext cx="1116013" cy="483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2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83391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SI</a:t>
            </a:r>
            <a:r>
              <a:rPr lang="es-ES" dirty="0" smtClean="0"/>
              <a:t>STEMA DE </a:t>
            </a:r>
            <a:r>
              <a:rPr lang="es-ES" dirty="0" smtClean="0">
                <a:solidFill>
                  <a:srgbClr val="FF0000"/>
                </a:solidFill>
              </a:rPr>
              <a:t>VI</a:t>
            </a:r>
            <a:r>
              <a:rPr lang="es-ES" dirty="0" smtClean="0"/>
              <a:t>GILANCIA DE </a:t>
            </a:r>
            <a:br>
              <a:rPr lang="es-ES" dirty="0" smtClean="0"/>
            </a:br>
            <a:r>
              <a:rPr lang="es-ES" dirty="0" smtClean="0">
                <a:solidFill>
                  <a:srgbClr val="FF0000"/>
                </a:solidFill>
              </a:rPr>
              <a:t>V</a:t>
            </a:r>
            <a:r>
              <a:rPr lang="es-ES" dirty="0" smtClean="0"/>
              <a:t>IOLENCIA DE </a:t>
            </a:r>
            <a:r>
              <a:rPr lang="es-ES" dirty="0" smtClean="0">
                <a:solidFill>
                  <a:srgbClr val="FF0000"/>
                </a:solidFill>
              </a:rPr>
              <a:t>O</a:t>
            </a:r>
            <a:r>
              <a:rPr lang="es-ES" dirty="0" smtClean="0"/>
              <a:t>DIO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Proyecto SIVIVO</a:t>
            </a:r>
            <a:endParaRPr lang="es-ES" dirty="0"/>
          </a:p>
        </p:txBody>
      </p:sp>
      <p:pic>
        <p:nvPicPr>
          <p:cNvPr id="4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127" y="5926954"/>
            <a:ext cx="915237" cy="84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72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rganization Chart 5"/>
          <p:cNvGrpSpPr>
            <a:grpSpLocks noChangeAspect="1"/>
          </p:cNvGrpSpPr>
          <p:nvPr/>
        </p:nvGrpSpPr>
        <p:grpSpPr bwMode="auto">
          <a:xfrm>
            <a:off x="457200" y="404813"/>
            <a:ext cx="8229600" cy="5721350"/>
            <a:chOff x="1134" y="1272"/>
            <a:chExt cx="3888" cy="1152"/>
          </a:xfrm>
        </p:grpSpPr>
        <p:cxnSp>
          <p:nvCxnSpPr>
            <p:cNvPr id="5" name="_s33815"/>
            <p:cNvCxnSpPr>
              <a:cxnSpLocks noChangeShapeType="1"/>
              <a:stCxn id="19" idx="0"/>
              <a:endCxn id="15" idx="2"/>
            </p:cNvCxnSpPr>
            <p:nvPr/>
          </p:nvCxnSpPr>
          <p:spPr bwMode="auto">
            <a:xfrm rot="5400000" flipH="1">
              <a:off x="4266" y="1812"/>
              <a:ext cx="144" cy="504"/>
            </a:xfrm>
            <a:prstGeom prst="bentConnector3">
              <a:avLst>
                <a:gd name="adj1" fmla="val 1855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_s33813"/>
            <p:cNvCxnSpPr>
              <a:cxnSpLocks noChangeShapeType="1"/>
              <a:stCxn id="18" idx="0"/>
              <a:endCxn id="15" idx="2"/>
            </p:cNvCxnSpPr>
            <p:nvPr/>
          </p:nvCxnSpPr>
          <p:spPr bwMode="auto">
            <a:xfrm rot="-5400000">
              <a:off x="3762" y="1812"/>
              <a:ext cx="144" cy="504"/>
            </a:xfrm>
            <a:prstGeom prst="bentConnector3">
              <a:avLst>
                <a:gd name="adj1" fmla="val 1855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_s33811"/>
            <p:cNvCxnSpPr>
              <a:cxnSpLocks noChangeShapeType="1"/>
              <a:stCxn id="17" idx="0"/>
              <a:endCxn id="14" idx="2"/>
            </p:cNvCxnSpPr>
            <p:nvPr/>
          </p:nvCxnSpPr>
          <p:spPr bwMode="auto">
            <a:xfrm rot="-5400000">
              <a:off x="2503" y="2063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_s33809"/>
            <p:cNvCxnSpPr>
              <a:cxnSpLocks noChangeShapeType="1"/>
              <a:stCxn id="16" idx="0"/>
              <a:endCxn id="13" idx="2"/>
            </p:cNvCxnSpPr>
            <p:nvPr/>
          </p:nvCxnSpPr>
          <p:spPr bwMode="auto">
            <a:xfrm rot="-5400000">
              <a:off x="1495" y="2063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_s33804"/>
            <p:cNvCxnSpPr>
              <a:cxnSpLocks noChangeShapeType="1"/>
              <a:stCxn id="15" idx="0"/>
              <a:endCxn id="12" idx="2"/>
            </p:cNvCxnSpPr>
            <p:nvPr/>
          </p:nvCxnSpPr>
          <p:spPr bwMode="auto">
            <a:xfrm rot="5400000" flipH="1">
              <a:off x="3384" y="1002"/>
              <a:ext cx="144" cy="1260"/>
            </a:xfrm>
            <a:prstGeom prst="bentConnector3">
              <a:avLst>
                <a:gd name="adj1" fmla="val 1855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_s33803"/>
            <p:cNvCxnSpPr>
              <a:cxnSpLocks noChangeShapeType="1"/>
              <a:stCxn id="14" idx="0"/>
              <a:endCxn id="12" idx="2"/>
            </p:cNvCxnSpPr>
            <p:nvPr/>
          </p:nvCxnSpPr>
          <p:spPr bwMode="auto">
            <a:xfrm rot="-5400000">
              <a:off x="2628" y="1506"/>
              <a:ext cx="144" cy="252"/>
            </a:xfrm>
            <a:prstGeom prst="bentConnector3">
              <a:avLst>
                <a:gd name="adj1" fmla="val 1855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_s33802"/>
            <p:cNvCxnSpPr>
              <a:cxnSpLocks noChangeShapeType="1"/>
              <a:stCxn id="13" idx="0"/>
              <a:endCxn id="12" idx="2"/>
            </p:cNvCxnSpPr>
            <p:nvPr/>
          </p:nvCxnSpPr>
          <p:spPr bwMode="auto">
            <a:xfrm rot="-5400000">
              <a:off x="2124" y="1002"/>
              <a:ext cx="144" cy="1260"/>
            </a:xfrm>
            <a:prstGeom prst="bentConnector3">
              <a:avLst>
                <a:gd name="adj1" fmla="val 1855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_s33798"/>
            <p:cNvSpPr>
              <a:spLocks noChangeArrowheads="1"/>
            </p:cNvSpPr>
            <p:nvPr/>
          </p:nvSpPr>
          <p:spPr bwMode="auto">
            <a:xfrm>
              <a:off x="2394" y="127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s-ES" sz="1400" b="1">
                  <a:latin typeface="Book Antiqua" charset="0"/>
                </a:rPr>
                <a:t>NO VIGILANCIA </a:t>
              </a:r>
            </a:p>
            <a:p>
              <a:pPr algn="ctr"/>
              <a:r>
                <a:rPr lang="es-ES" sz="1400" b="1">
                  <a:latin typeface="Book Antiqua" charset="0"/>
                </a:rPr>
                <a:t>DE VIOLENCIA</a:t>
              </a:r>
            </a:p>
            <a:p>
              <a:pPr algn="ctr"/>
              <a:r>
                <a:rPr lang="es-ES" sz="1400" b="1">
                  <a:latin typeface="Book Antiqua" charset="0"/>
                </a:rPr>
                <a:t> DE ODIO</a:t>
              </a:r>
            </a:p>
          </p:txBody>
        </p:sp>
        <p:sp>
          <p:nvSpPr>
            <p:cNvPr id="13" name="_s33799"/>
            <p:cNvSpPr>
              <a:spLocks noChangeArrowheads="1"/>
            </p:cNvSpPr>
            <p:nvPr/>
          </p:nvSpPr>
          <p:spPr bwMode="auto">
            <a:xfrm>
              <a:off x="1134" y="170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s-ES" sz="1400" b="1">
                  <a:latin typeface="Book Antiqua" charset="0"/>
                </a:rPr>
                <a:t>FALTA DE APOYO</a:t>
              </a:r>
            </a:p>
            <a:p>
              <a:pPr algn="ctr"/>
              <a:r>
                <a:rPr lang="es-ES" sz="1400" b="1">
                  <a:latin typeface="Book Antiqua" charset="0"/>
                </a:rPr>
                <a:t> INSTITUCIONAL</a:t>
              </a:r>
            </a:p>
          </p:txBody>
        </p:sp>
        <p:sp>
          <p:nvSpPr>
            <p:cNvPr id="14" name="_s33800"/>
            <p:cNvSpPr>
              <a:spLocks noChangeArrowheads="1"/>
            </p:cNvSpPr>
            <p:nvPr/>
          </p:nvSpPr>
          <p:spPr bwMode="auto">
            <a:xfrm>
              <a:off x="2142" y="170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s-ES" sz="1600" b="1">
                  <a:latin typeface="Book Antiqua" charset="0"/>
                </a:rPr>
                <a:t>VACÍO </a:t>
              </a:r>
            </a:p>
            <a:p>
              <a:pPr algn="ctr"/>
              <a:r>
                <a:rPr lang="es-ES" sz="1600" b="1">
                  <a:latin typeface="Book Antiqua" charset="0"/>
                </a:rPr>
                <a:t>LEGISLATIVO</a:t>
              </a:r>
            </a:p>
          </p:txBody>
        </p:sp>
        <p:sp>
          <p:nvSpPr>
            <p:cNvPr id="15" name="_s33801"/>
            <p:cNvSpPr>
              <a:spLocks noChangeArrowheads="1"/>
            </p:cNvSpPr>
            <p:nvPr/>
          </p:nvSpPr>
          <p:spPr bwMode="auto">
            <a:xfrm>
              <a:off x="3654" y="170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s-ES" sz="1400" b="1">
                  <a:latin typeface="Book Antiqua" charset="0"/>
                </a:rPr>
                <a:t>NULA CAPACIDAD </a:t>
              </a:r>
            </a:p>
            <a:p>
              <a:pPr algn="ctr"/>
              <a:r>
                <a:rPr lang="es-ES" sz="1400" b="1">
                  <a:latin typeface="Book Antiqua" charset="0"/>
                </a:rPr>
                <a:t>DE DETECCIÓN</a:t>
              </a:r>
            </a:p>
          </p:txBody>
        </p:sp>
        <p:sp>
          <p:nvSpPr>
            <p:cNvPr id="16" name="_s33808"/>
            <p:cNvSpPr>
              <a:spLocks noChangeArrowheads="1"/>
            </p:cNvSpPr>
            <p:nvPr/>
          </p:nvSpPr>
          <p:spPr bwMode="auto">
            <a:xfrm>
              <a:off x="1134" y="213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s-ES" sz="1400" b="1">
                  <a:latin typeface="Book Antiqua" charset="0"/>
                </a:rPr>
                <a:t>DESOIMIENTO DE</a:t>
              </a:r>
            </a:p>
            <a:p>
              <a:pPr algn="ctr"/>
              <a:r>
                <a:rPr lang="es-ES" sz="1400" b="1">
                  <a:latin typeface="Book Antiqua" charset="0"/>
                </a:rPr>
                <a:t> LAS </a:t>
              </a:r>
            </a:p>
            <a:p>
              <a:pPr algn="ctr"/>
              <a:r>
                <a:rPr lang="es-ES" sz="1400" b="1">
                  <a:latin typeface="Book Antiqua" charset="0"/>
                </a:rPr>
                <a:t>ORGANIZACIONES </a:t>
              </a:r>
            </a:p>
            <a:p>
              <a:pPr algn="ctr"/>
              <a:r>
                <a:rPr lang="es-ES" sz="1400" b="1">
                  <a:latin typeface="Book Antiqua" charset="0"/>
                </a:rPr>
                <a:t>CIVILES</a:t>
              </a:r>
            </a:p>
          </p:txBody>
        </p:sp>
        <p:sp>
          <p:nvSpPr>
            <p:cNvPr id="17" name="_s33810"/>
            <p:cNvSpPr>
              <a:spLocks noChangeArrowheads="1"/>
            </p:cNvSpPr>
            <p:nvPr/>
          </p:nvSpPr>
          <p:spPr bwMode="auto">
            <a:xfrm>
              <a:off x="2142" y="213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s-ES" sz="1400" b="1">
                  <a:latin typeface="Book Antiqua" charset="0"/>
                </a:rPr>
                <a:t>LEGISLACIÓN </a:t>
              </a:r>
            </a:p>
            <a:p>
              <a:pPr algn="ctr"/>
              <a:r>
                <a:rPr lang="es-ES" sz="1400" b="1">
                  <a:latin typeface="Book Antiqua" charset="0"/>
                </a:rPr>
                <a:t>NO RENOVADA</a:t>
              </a:r>
            </a:p>
          </p:txBody>
        </p:sp>
        <p:sp>
          <p:nvSpPr>
            <p:cNvPr id="18" name="_s33812"/>
            <p:cNvSpPr>
              <a:spLocks noChangeArrowheads="1"/>
            </p:cNvSpPr>
            <p:nvPr/>
          </p:nvSpPr>
          <p:spPr bwMode="auto">
            <a:xfrm>
              <a:off x="3150" y="213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s-ES" sz="1200" b="1">
                  <a:latin typeface="Book Antiqua" charset="0"/>
                </a:rPr>
                <a:t>DESCONOCIMIENTO</a:t>
              </a:r>
            </a:p>
          </p:txBody>
        </p:sp>
        <p:sp>
          <p:nvSpPr>
            <p:cNvPr id="19" name="_s33814"/>
            <p:cNvSpPr>
              <a:spLocks noChangeArrowheads="1"/>
            </p:cNvSpPr>
            <p:nvPr/>
          </p:nvSpPr>
          <p:spPr bwMode="auto">
            <a:xfrm>
              <a:off x="4158" y="213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s-ES" sz="1600" b="1" dirty="0">
                  <a:latin typeface="Book Antiqua" charset="0"/>
                </a:rPr>
                <a:t>FALTA DE </a:t>
              </a:r>
            </a:p>
            <a:p>
              <a:pPr algn="ctr"/>
              <a:r>
                <a:rPr lang="es-ES" sz="1600" b="1" dirty="0">
                  <a:latin typeface="Book Antiqua" charset="0"/>
                </a:rPr>
                <a:t>HERRAMIENTAS</a:t>
              </a:r>
            </a:p>
            <a:p>
              <a:pPr algn="ctr"/>
              <a:r>
                <a:rPr lang="es-ES" sz="1600" b="1" dirty="0">
                  <a:latin typeface="Book Antiqua" charset="0"/>
                </a:rPr>
                <a:t>ADECUADAS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797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rganization Chart 2"/>
          <p:cNvGrpSpPr>
            <a:grpSpLocks noChangeAspect="1"/>
          </p:cNvGrpSpPr>
          <p:nvPr/>
        </p:nvGrpSpPr>
        <p:grpSpPr bwMode="auto">
          <a:xfrm>
            <a:off x="457200" y="404813"/>
            <a:ext cx="8229600" cy="5721350"/>
            <a:chOff x="1134" y="1272"/>
            <a:chExt cx="3888" cy="1152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34" y="1272"/>
              <a:ext cx="3888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cxnSp>
          <p:nvCxnSpPr>
            <p:cNvPr id="6" name="_s1028"/>
            <p:cNvCxnSpPr>
              <a:cxnSpLocks noChangeShapeType="1"/>
              <a:stCxn id="20" idx="0"/>
              <a:endCxn id="16" idx="2"/>
            </p:cNvCxnSpPr>
            <p:nvPr/>
          </p:nvCxnSpPr>
          <p:spPr bwMode="auto">
            <a:xfrm rot="5400000" flipH="1">
              <a:off x="4266" y="1812"/>
              <a:ext cx="144" cy="504"/>
            </a:xfrm>
            <a:prstGeom prst="bentConnector3">
              <a:avLst>
                <a:gd name="adj1" fmla="val 1855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_s1029"/>
            <p:cNvCxnSpPr>
              <a:cxnSpLocks noChangeShapeType="1"/>
              <a:stCxn id="19" idx="0"/>
              <a:endCxn id="16" idx="2"/>
            </p:cNvCxnSpPr>
            <p:nvPr/>
          </p:nvCxnSpPr>
          <p:spPr bwMode="auto">
            <a:xfrm rot="16200000">
              <a:off x="3762" y="1812"/>
              <a:ext cx="144" cy="504"/>
            </a:xfrm>
            <a:prstGeom prst="bentConnector3">
              <a:avLst>
                <a:gd name="adj1" fmla="val 1855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_s1030"/>
            <p:cNvCxnSpPr>
              <a:cxnSpLocks noChangeShapeType="1"/>
              <a:stCxn id="18" idx="0"/>
              <a:endCxn id="15" idx="2"/>
            </p:cNvCxnSpPr>
            <p:nvPr/>
          </p:nvCxnSpPr>
          <p:spPr bwMode="auto">
            <a:xfrm rot="16200000">
              <a:off x="2503" y="2063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_s1031"/>
            <p:cNvCxnSpPr>
              <a:cxnSpLocks noChangeShapeType="1"/>
              <a:stCxn id="17" idx="0"/>
              <a:endCxn id="14" idx="2"/>
            </p:cNvCxnSpPr>
            <p:nvPr/>
          </p:nvCxnSpPr>
          <p:spPr bwMode="auto">
            <a:xfrm rot="16200000">
              <a:off x="1495" y="2063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_s1032"/>
            <p:cNvCxnSpPr>
              <a:cxnSpLocks noChangeShapeType="1"/>
              <a:stCxn id="16" idx="0"/>
              <a:endCxn id="13" idx="2"/>
            </p:cNvCxnSpPr>
            <p:nvPr/>
          </p:nvCxnSpPr>
          <p:spPr bwMode="auto">
            <a:xfrm rot="5400000" flipH="1">
              <a:off x="3384" y="1002"/>
              <a:ext cx="144" cy="1260"/>
            </a:xfrm>
            <a:prstGeom prst="bentConnector3">
              <a:avLst>
                <a:gd name="adj1" fmla="val 1855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_s1033"/>
            <p:cNvCxnSpPr>
              <a:cxnSpLocks noChangeShapeType="1"/>
              <a:stCxn id="15" idx="0"/>
              <a:endCxn id="13" idx="2"/>
            </p:cNvCxnSpPr>
            <p:nvPr/>
          </p:nvCxnSpPr>
          <p:spPr bwMode="auto">
            <a:xfrm rot="16200000">
              <a:off x="2628" y="1506"/>
              <a:ext cx="144" cy="252"/>
            </a:xfrm>
            <a:prstGeom prst="bentConnector3">
              <a:avLst>
                <a:gd name="adj1" fmla="val 1855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_s1034"/>
            <p:cNvCxnSpPr>
              <a:cxnSpLocks noChangeShapeType="1"/>
              <a:stCxn id="14" idx="0"/>
              <a:endCxn id="13" idx="2"/>
            </p:cNvCxnSpPr>
            <p:nvPr/>
          </p:nvCxnSpPr>
          <p:spPr bwMode="auto">
            <a:xfrm rot="16200000">
              <a:off x="2124" y="1002"/>
              <a:ext cx="144" cy="1260"/>
            </a:xfrm>
            <a:prstGeom prst="bentConnector3">
              <a:avLst>
                <a:gd name="adj1" fmla="val 1855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_s1035"/>
            <p:cNvSpPr>
              <a:spLocks noChangeArrowheads="1"/>
            </p:cNvSpPr>
            <p:nvPr/>
          </p:nvSpPr>
          <p:spPr bwMode="auto">
            <a:xfrm>
              <a:off x="2394" y="127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3D69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s-ES" sz="1600" b="1" dirty="0">
                  <a:latin typeface="Book Antiqua" charset="0"/>
                </a:rPr>
                <a:t>VIGILANCIA </a:t>
              </a:r>
            </a:p>
            <a:p>
              <a:pPr algn="ctr"/>
              <a:r>
                <a:rPr lang="es-ES" sz="1600" b="1" dirty="0">
                  <a:latin typeface="Book Antiqua" charset="0"/>
                </a:rPr>
                <a:t>DE VIOLENCIA</a:t>
              </a:r>
            </a:p>
            <a:p>
              <a:pPr algn="ctr"/>
              <a:r>
                <a:rPr lang="es-ES" sz="1600" b="1" dirty="0">
                  <a:latin typeface="Book Antiqua" charset="0"/>
                </a:rPr>
                <a:t> DE ODIO</a:t>
              </a:r>
            </a:p>
          </p:txBody>
        </p:sp>
        <p:sp>
          <p:nvSpPr>
            <p:cNvPr id="14" name="_s1036"/>
            <p:cNvSpPr>
              <a:spLocks noChangeArrowheads="1"/>
            </p:cNvSpPr>
            <p:nvPr/>
          </p:nvSpPr>
          <p:spPr bwMode="auto">
            <a:xfrm>
              <a:off x="1134" y="170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s-ES" sz="1400" b="1">
                  <a:latin typeface="Book Antiqua" charset="0"/>
                </a:rPr>
                <a:t>FALTA DE APOYO</a:t>
              </a:r>
            </a:p>
            <a:p>
              <a:pPr algn="ctr"/>
              <a:r>
                <a:rPr lang="es-ES" sz="1400" b="1">
                  <a:latin typeface="Book Antiqua" charset="0"/>
                </a:rPr>
                <a:t> INSTITUCIONAL</a:t>
              </a:r>
            </a:p>
          </p:txBody>
        </p:sp>
        <p:sp>
          <p:nvSpPr>
            <p:cNvPr id="15" name="_s1037"/>
            <p:cNvSpPr>
              <a:spLocks noChangeArrowheads="1"/>
            </p:cNvSpPr>
            <p:nvPr/>
          </p:nvSpPr>
          <p:spPr bwMode="auto">
            <a:xfrm>
              <a:off x="2142" y="170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s-ES" sz="1600" b="1" dirty="0">
                  <a:latin typeface="Book Antiqua" charset="0"/>
                </a:rPr>
                <a:t>VACÍO </a:t>
              </a:r>
            </a:p>
            <a:p>
              <a:pPr algn="ctr"/>
              <a:r>
                <a:rPr lang="es-ES" sz="1600" b="1" dirty="0">
                  <a:latin typeface="Book Antiqua" charset="0"/>
                </a:rPr>
                <a:t>LEGISLATIVO</a:t>
              </a:r>
            </a:p>
          </p:txBody>
        </p:sp>
        <p:sp>
          <p:nvSpPr>
            <p:cNvPr id="16" name="_s1038"/>
            <p:cNvSpPr>
              <a:spLocks noChangeArrowheads="1"/>
            </p:cNvSpPr>
            <p:nvPr/>
          </p:nvSpPr>
          <p:spPr bwMode="auto">
            <a:xfrm>
              <a:off x="3654" y="170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3D69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s-ES" sz="1400" b="1" dirty="0">
                  <a:latin typeface="Book Antiqua" charset="0"/>
                </a:rPr>
                <a:t>MEJORA </a:t>
              </a:r>
            </a:p>
            <a:p>
              <a:pPr algn="ctr"/>
              <a:r>
                <a:rPr lang="es-ES" sz="1400" b="1" dirty="0">
                  <a:latin typeface="Book Antiqua" charset="0"/>
                </a:rPr>
                <a:t>DE LA </a:t>
              </a:r>
            </a:p>
            <a:p>
              <a:pPr algn="ctr"/>
              <a:r>
                <a:rPr lang="es-ES" sz="1400" b="1" dirty="0">
                  <a:latin typeface="Book Antiqua" charset="0"/>
                </a:rPr>
                <a:t>CAPACIDAD </a:t>
              </a:r>
            </a:p>
            <a:p>
              <a:pPr algn="ctr"/>
              <a:r>
                <a:rPr lang="es-ES" sz="1400" b="1" dirty="0">
                  <a:latin typeface="Book Antiqua" charset="0"/>
                </a:rPr>
                <a:t>DE DETECCIÓN</a:t>
              </a:r>
            </a:p>
          </p:txBody>
        </p:sp>
        <p:sp>
          <p:nvSpPr>
            <p:cNvPr id="17" name="_s1039"/>
            <p:cNvSpPr>
              <a:spLocks noChangeArrowheads="1"/>
            </p:cNvSpPr>
            <p:nvPr/>
          </p:nvSpPr>
          <p:spPr bwMode="auto">
            <a:xfrm>
              <a:off x="1134" y="213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s-ES" sz="1400" b="1">
                  <a:latin typeface="Book Antiqua" charset="0"/>
                </a:rPr>
                <a:t>DESOIMIENTO DE</a:t>
              </a:r>
            </a:p>
            <a:p>
              <a:pPr algn="ctr"/>
              <a:r>
                <a:rPr lang="es-ES" sz="1400" b="1">
                  <a:latin typeface="Book Antiqua" charset="0"/>
                </a:rPr>
                <a:t> LAS </a:t>
              </a:r>
            </a:p>
            <a:p>
              <a:pPr algn="ctr"/>
              <a:r>
                <a:rPr lang="es-ES" sz="1400" b="1">
                  <a:latin typeface="Book Antiqua" charset="0"/>
                </a:rPr>
                <a:t>ORGANIZACIONES </a:t>
              </a:r>
            </a:p>
            <a:p>
              <a:pPr algn="ctr"/>
              <a:r>
                <a:rPr lang="es-ES" sz="1400" b="1">
                  <a:latin typeface="Book Antiqua" charset="0"/>
                </a:rPr>
                <a:t>CIVILES</a:t>
              </a:r>
            </a:p>
          </p:txBody>
        </p:sp>
        <p:sp>
          <p:nvSpPr>
            <p:cNvPr id="18" name="_s1040"/>
            <p:cNvSpPr>
              <a:spLocks noChangeArrowheads="1"/>
            </p:cNvSpPr>
            <p:nvPr/>
          </p:nvSpPr>
          <p:spPr bwMode="auto">
            <a:xfrm>
              <a:off x="2142" y="213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s-ES" sz="1400" b="1">
                  <a:latin typeface="Book Antiqua" charset="0"/>
                </a:rPr>
                <a:t>LEGISLACIÓN </a:t>
              </a:r>
            </a:p>
            <a:p>
              <a:pPr algn="ctr"/>
              <a:r>
                <a:rPr lang="es-ES" sz="1400" b="1">
                  <a:latin typeface="Book Antiqua" charset="0"/>
                </a:rPr>
                <a:t>NO RENOVADA</a:t>
              </a:r>
            </a:p>
          </p:txBody>
        </p:sp>
        <p:sp>
          <p:nvSpPr>
            <p:cNvPr id="19" name="_s1041"/>
            <p:cNvSpPr>
              <a:spLocks noChangeArrowheads="1"/>
            </p:cNvSpPr>
            <p:nvPr/>
          </p:nvSpPr>
          <p:spPr bwMode="auto">
            <a:xfrm>
              <a:off x="3150" y="213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3D69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s-ES" sz="1200" b="1" dirty="0">
                  <a:latin typeface="Book Antiqua" charset="0"/>
                </a:rPr>
                <a:t>CONOCIMIENTO</a:t>
              </a:r>
            </a:p>
          </p:txBody>
        </p:sp>
        <p:sp>
          <p:nvSpPr>
            <p:cNvPr id="20" name="_s1042"/>
            <p:cNvSpPr>
              <a:spLocks noChangeArrowheads="1"/>
            </p:cNvSpPr>
            <p:nvPr/>
          </p:nvSpPr>
          <p:spPr bwMode="auto">
            <a:xfrm>
              <a:off x="4158" y="213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s-ES" sz="1600" b="1" dirty="0">
                  <a:latin typeface="Book Antiqua" charset="0"/>
                </a:rPr>
                <a:t>EXISTENCIA</a:t>
              </a:r>
            </a:p>
            <a:p>
              <a:pPr algn="ctr"/>
              <a:r>
                <a:rPr lang="es-ES" sz="1600" b="1" dirty="0">
                  <a:latin typeface="Book Antiqua" charset="0"/>
                </a:rPr>
                <a:t>HERRAMIENTAS</a:t>
              </a:r>
            </a:p>
            <a:p>
              <a:pPr algn="ctr"/>
              <a:r>
                <a:rPr lang="es-ES" sz="1600" b="1" dirty="0">
                  <a:latin typeface="Book Antiqua" charset="0"/>
                </a:rPr>
                <a:t>ADECUADAS</a:t>
              </a:r>
            </a:p>
          </p:txBody>
        </p:sp>
      </p:grpSp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6308270" y="1656086"/>
            <a:ext cx="2226129" cy="753772"/>
          </a:xfrm>
        </p:spPr>
        <p:txBody>
          <a:bodyPr>
            <a:normAutofit/>
          </a:bodyPr>
          <a:lstStyle/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2011</a:t>
            </a:r>
            <a:endParaRPr lang="es-E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2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30800"/>
            <a:ext cx="1736271" cy="159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84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98905"/>
            <a:ext cx="8229600" cy="1143000"/>
          </a:xfrm>
        </p:spPr>
        <p:txBody>
          <a:bodyPr/>
          <a:lstStyle/>
          <a:p>
            <a:r>
              <a:rPr lang="es-ES" dirty="0" err="1" smtClean="0"/>
              <a:t>Guión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07571" y="1774372"/>
            <a:ext cx="7979229" cy="367937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dirty="0" smtClean="0"/>
              <a:t>Violencia y violencia de odio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Situación </a:t>
            </a:r>
            <a:r>
              <a:rPr lang="es-ES" dirty="0" smtClean="0"/>
              <a:t>actual de </a:t>
            </a:r>
            <a:r>
              <a:rPr lang="es-ES" dirty="0" smtClean="0"/>
              <a:t>la violencia de </a:t>
            </a:r>
            <a:r>
              <a:rPr lang="es-ES" dirty="0" smtClean="0"/>
              <a:t>odio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Violencia como problema de salud pública</a:t>
            </a:r>
            <a:endParaRPr lang="es-ES" dirty="0" smtClean="0"/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Proyecto SIVIVO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Resultados esperados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4210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Objetivos del proyecto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s-ES" sz="2800" b="1" dirty="0" smtClean="0"/>
              <a:t>Cuantificar y tipificar </a:t>
            </a:r>
            <a:r>
              <a:rPr lang="es-ES" sz="2800" dirty="0" smtClean="0"/>
              <a:t>los casos de violencia de odio atendidos en un hospital de tercer nivel de Madrid. </a:t>
            </a:r>
          </a:p>
          <a:p>
            <a:pPr>
              <a:lnSpc>
                <a:spcPct val="150000"/>
              </a:lnSpc>
            </a:pPr>
            <a:r>
              <a:rPr lang="es-ES" sz="2800" dirty="0" smtClean="0"/>
              <a:t>Mejorar el </a:t>
            </a:r>
            <a:r>
              <a:rPr lang="es-ES" sz="2800" b="1" dirty="0" smtClean="0"/>
              <a:t>conocimiento y la visibilidad </a:t>
            </a:r>
            <a:r>
              <a:rPr lang="es-ES" sz="2800" dirty="0" smtClean="0"/>
              <a:t>sobre la violencia de odio en España. </a:t>
            </a:r>
          </a:p>
          <a:p>
            <a:pPr>
              <a:lnSpc>
                <a:spcPct val="150000"/>
              </a:lnSpc>
            </a:pPr>
            <a:r>
              <a:rPr lang="es-ES" sz="2800" dirty="0" smtClean="0"/>
              <a:t>Arrojar nuevas hipótesis y espacios de intervención para la </a:t>
            </a:r>
            <a:r>
              <a:rPr lang="es-ES" sz="2800" b="1" dirty="0" smtClean="0"/>
              <a:t>prevención de la violencia de odio </a:t>
            </a:r>
            <a:r>
              <a:rPr lang="es-ES" sz="2800" dirty="0" smtClean="0"/>
              <a:t>en España. </a:t>
            </a:r>
          </a:p>
        </p:txBody>
      </p:sp>
    </p:spTree>
    <p:extLst>
      <p:ext uri="{BB962C8B-B14F-4D97-AF65-F5344CB8AC3E}">
        <p14:creationId xmlns:p14="http://schemas.microsoft.com/office/powerpoint/2010/main" val="338859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Metodología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</a:pPr>
            <a:r>
              <a:rPr lang="es-ES" dirty="0" smtClean="0"/>
              <a:t>Implantación de un “Sistema de Vigilancia” de Violencia de Odio (SIVIVO) en el Servicio de Urgencias del Hospital Universitario La Paz.</a:t>
            </a:r>
          </a:p>
          <a:p>
            <a:pPr>
              <a:lnSpc>
                <a:spcPct val="160000"/>
              </a:lnSpc>
            </a:pPr>
            <a:r>
              <a:rPr lang="es-ES" dirty="0" smtClean="0"/>
              <a:t>Periodo de estudio: 3 años.</a:t>
            </a:r>
          </a:p>
          <a:p>
            <a:pPr>
              <a:lnSpc>
                <a:spcPct val="160000"/>
              </a:lnSpc>
            </a:pPr>
            <a:r>
              <a:rPr lang="es-ES" dirty="0" smtClean="0"/>
              <a:t>Población de estudio: todas las personas atendidas en el Servicio de Urgencias del HULP con diagnóstico de agresión.</a:t>
            </a:r>
          </a:p>
        </p:txBody>
      </p:sp>
    </p:spTree>
    <p:extLst>
      <p:ext uri="{BB962C8B-B14F-4D97-AF65-F5344CB8AC3E}">
        <p14:creationId xmlns:p14="http://schemas.microsoft.com/office/powerpoint/2010/main" val="189836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Ejes de trabajo</a:t>
            </a:r>
            <a:endParaRPr lang="es-ES" dirty="0"/>
          </a:p>
        </p:txBody>
      </p:sp>
      <p:pic>
        <p:nvPicPr>
          <p:cNvPr id="4" name="Imagen 3" descr="iconos-comunicacio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3" t="5113" r="49589" b="74381"/>
          <a:stretch/>
        </p:blipFill>
        <p:spPr>
          <a:xfrm>
            <a:off x="3593337" y="1720023"/>
            <a:ext cx="1683957" cy="1623578"/>
          </a:xfrm>
          <a:prstGeom prst="rect">
            <a:avLst/>
          </a:prstGeom>
        </p:spPr>
      </p:pic>
      <p:pic>
        <p:nvPicPr>
          <p:cNvPr id="6" name="Imagen 5" descr="iconos-comunicacio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5" t="70811" r="49815" b="5647"/>
          <a:stretch/>
        </p:blipFill>
        <p:spPr>
          <a:xfrm>
            <a:off x="5005957" y="3729570"/>
            <a:ext cx="1911392" cy="1953114"/>
          </a:xfrm>
          <a:prstGeom prst="rect">
            <a:avLst/>
          </a:prstGeom>
        </p:spPr>
      </p:pic>
      <p:pic>
        <p:nvPicPr>
          <p:cNvPr id="7" name="Imagen 6" descr="iconos-comunicacio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5" t="4607" r="29576" b="72103"/>
          <a:stretch/>
        </p:blipFill>
        <p:spPr>
          <a:xfrm>
            <a:off x="5876389" y="1599460"/>
            <a:ext cx="1520362" cy="1864705"/>
          </a:xfrm>
          <a:prstGeom prst="rect">
            <a:avLst/>
          </a:prstGeom>
        </p:spPr>
      </p:pic>
      <p:pic>
        <p:nvPicPr>
          <p:cNvPr id="8" name="Imagen 7" descr="fin1.jpeg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1" t="19064" r="16803" b="16331"/>
          <a:stretch/>
        </p:blipFill>
        <p:spPr>
          <a:xfrm>
            <a:off x="1598861" y="1954438"/>
            <a:ext cx="964641" cy="98057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9" name="Imagen 8" descr="prot7.jpeg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451" y="4088564"/>
            <a:ext cx="1212516" cy="1060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9033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61770" y="274638"/>
            <a:ext cx="5825029" cy="1413238"/>
          </a:xfrm>
        </p:spPr>
        <p:txBody>
          <a:bodyPr>
            <a:normAutofit/>
          </a:bodyPr>
          <a:lstStyle/>
          <a:p>
            <a:r>
              <a:rPr lang="es-ES" sz="4000" dirty="0" smtClean="0"/>
              <a:t>Búsqueda de financiación, apoyo y colaboración.</a:t>
            </a:r>
            <a:endParaRPr lang="es-E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3400" y="2318351"/>
            <a:ext cx="8229600" cy="4036412"/>
          </a:xfrm>
        </p:spPr>
        <p:txBody>
          <a:bodyPr>
            <a:normAutofit/>
          </a:bodyPr>
          <a:lstStyle/>
          <a:p>
            <a:r>
              <a:rPr lang="es-ES" sz="2800" dirty="0" smtClean="0"/>
              <a:t>Acción Estratégica en Salud, 2013.</a:t>
            </a:r>
          </a:p>
          <a:p>
            <a:pPr marL="0" indent="0">
              <a:buNone/>
            </a:pPr>
            <a:endParaRPr lang="es-ES" sz="2800" dirty="0" smtClean="0"/>
          </a:p>
          <a:p>
            <a:r>
              <a:rPr lang="es-ES" sz="2800" dirty="0" smtClean="0"/>
              <a:t>Estudio aprobado por el Comité de Ética e Investigación del Hospital Universitario La Paz.</a:t>
            </a:r>
          </a:p>
          <a:p>
            <a:pPr marL="0" indent="0">
              <a:buNone/>
            </a:pPr>
            <a:endParaRPr lang="es-ES" sz="2800" dirty="0" smtClean="0"/>
          </a:p>
        </p:txBody>
      </p:sp>
      <p:pic>
        <p:nvPicPr>
          <p:cNvPr id="7" name="Imagen 6" descr="fin1.jpeg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1" t="19064" r="16803" b="16331"/>
          <a:stretch/>
        </p:blipFill>
        <p:spPr>
          <a:xfrm>
            <a:off x="1173647" y="514400"/>
            <a:ext cx="964641" cy="98057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146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96217" y="274638"/>
            <a:ext cx="6190583" cy="1143000"/>
          </a:xfrm>
        </p:spPr>
        <p:txBody>
          <a:bodyPr>
            <a:normAutofit/>
          </a:bodyPr>
          <a:lstStyle/>
          <a:p>
            <a:pPr algn="r"/>
            <a:r>
              <a:rPr lang="es-ES" sz="4000" dirty="0" smtClean="0"/>
              <a:t>Formación y Sensibilización</a:t>
            </a:r>
            <a:endParaRPr lang="es-E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128528"/>
            <a:ext cx="8229600" cy="233817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s-ES" sz="2800" dirty="0" smtClean="0"/>
              <a:t>Sesiones hospitalarias.</a:t>
            </a:r>
          </a:p>
          <a:p>
            <a:pPr>
              <a:lnSpc>
                <a:spcPct val="150000"/>
              </a:lnSpc>
            </a:pPr>
            <a:r>
              <a:rPr lang="es-ES" sz="2800" dirty="0" smtClean="0"/>
              <a:t>Sesiones para personal del salud.</a:t>
            </a:r>
          </a:p>
          <a:p>
            <a:pPr>
              <a:lnSpc>
                <a:spcPct val="150000"/>
              </a:lnSpc>
            </a:pPr>
            <a:r>
              <a:rPr lang="es-ES" sz="2800" dirty="0" smtClean="0"/>
              <a:t>Sesiones para servicios sociales (públicos y sociedad civil).</a:t>
            </a:r>
          </a:p>
          <a:p>
            <a:pPr>
              <a:lnSpc>
                <a:spcPct val="150000"/>
              </a:lnSpc>
            </a:pPr>
            <a:r>
              <a:rPr lang="es-ES" sz="2800" dirty="0" smtClean="0"/>
              <a:t>Formación continuada (1 curso).</a:t>
            </a:r>
            <a:endParaRPr lang="es-ES" sz="2800" dirty="0"/>
          </a:p>
        </p:txBody>
      </p:sp>
      <p:pic>
        <p:nvPicPr>
          <p:cNvPr id="4" name="Imagen 3" descr="iconos-comunicacio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3" t="5113" r="49589" b="74381"/>
          <a:stretch/>
        </p:blipFill>
        <p:spPr>
          <a:xfrm>
            <a:off x="812260" y="0"/>
            <a:ext cx="1683957" cy="162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25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908" y="274638"/>
            <a:ext cx="6419891" cy="1143000"/>
          </a:xfrm>
        </p:spPr>
        <p:txBody>
          <a:bodyPr>
            <a:normAutofit/>
          </a:bodyPr>
          <a:lstStyle/>
          <a:p>
            <a:pPr algn="l"/>
            <a:r>
              <a:rPr lang="es-ES" sz="4000" dirty="0" smtClean="0"/>
              <a:t>Herramientas</a:t>
            </a:r>
            <a:endParaRPr lang="es-ES" sz="4000" dirty="0"/>
          </a:p>
        </p:txBody>
      </p:sp>
      <p:pic>
        <p:nvPicPr>
          <p:cNvPr id="4" name="Imagen 3" descr="iconos-comunicacio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5" t="4607" r="29576" b="72103"/>
          <a:stretch/>
        </p:blipFill>
        <p:spPr>
          <a:xfrm>
            <a:off x="923438" y="112525"/>
            <a:ext cx="1343470" cy="1647749"/>
          </a:xfrm>
          <a:prstGeom prst="rect">
            <a:avLst/>
          </a:prstGeom>
        </p:spPr>
      </p:pic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923438" y="2155372"/>
            <a:ext cx="7456714" cy="2971800"/>
          </a:xfrm>
        </p:spPr>
        <p:txBody>
          <a:bodyPr>
            <a:normAutofit/>
          </a:bodyPr>
          <a:lstStyle/>
          <a:p>
            <a:pPr marL="514350" indent="-51435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s-ES_tradnl" sz="2800" dirty="0" smtClean="0">
                <a:latin typeface="Calibri" charset="0"/>
              </a:rPr>
              <a:t>Cuestionario de detección.</a:t>
            </a:r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s-ES_tradnl" sz="2800" dirty="0" smtClean="0">
                <a:latin typeface="Calibri" charset="0"/>
              </a:rPr>
              <a:t>Protocolo de actuación.</a:t>
            </a:r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s-ES_tradnl" sz="2800" dirty="0" smtClean="0">
                <a:latin typeface="Calibri" charset="0"/>
              </a:rPr>
              <a:t>Guía de recursos.</a:t>
            </a:r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s-ES_tradnl" sz="2800" dirty="0" smtClean="0">
                <a:latin typeface="Calibri" charset="0"/>
              </a:rPr>
              <a:t>Partes de lesiones por agresión.</a:t>
            </a:r>
            <a:endParaRPr lang="es-ES" sz="2400" dirty="0">
              <a:latin typeface="Calibri" charset="0"/>
            </a:endParaRPr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arabicPeriod"/>
            </a:pPr>
            <a:endParaRPr lang="es-ES_tradnl" sz="2800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8522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908" y="274638"/>
            <a:ext cx="6419891" cy="1143000"/>
          </a:xfrm>
        </p:spPr>
        <p:txBody>
          <a:bodyPr>
            <a:normAutofit/>
          </a:bodyPr>
          <a:lstStyle/>
          <a:p>
            <a:pPr algn="l"/>
            <a:r>
              <a:rPr lang="es-ES" sz="4000" dirty="0" smtClean="0"/>
              <a:t>Herramienta de detección</a:t>
            </a:r>
            <a:endParaRPr lang="es-ES" sz="4000" dirty="0"/>
          </a:p>
        </p:txBody>
      </p:sp>
      <p:pic>
        <p:nvPicPr>
          <p:cNvPr id="4" name="Imagen 3" descr="iconos-comunicacio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5" t="4607" r="29576" b="72103"/>
          <a:stretch/>
        </p:blipFill>
        <p:spPr>
          <a:xfrm>
            <a:off x="923438" y="112525"/>
            <a:ext cx="1343470" cy="1647749"/>
          </a:xfrm>
          <a:prstGeom prst="rect">
            <a:avLst/>
          </a:prstGeom>
        </p:spPr>
      </p:pic>
      <p:sp>
        <p:nvSpPr>
          <p:cNvPr id="9" name="Marcador de contenido 2"/>
          <p:cNvSpPr>
            <a:spLocks noGrp="1"/>
          </p:cNvSpPr>
          <p:nvPr>
            <p:ph idx="1"/>
          </p:nvPr>
        </p:nvSpPr>
        <p:spPr>
          <a:xfrm>
            <a:off x="610940" y="1760273"/>
            <a:ext cx="7893985" cy="4550949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algn="just" eaLnBrk="1" fontAlgn="auto" hangingPunct="1">
              <a:lnSpc>
                <a:spcPct val="13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s-ES" sz="2800" dirty="0" smtClean="0">
                <a:solidFill>
                  <a:schemeClr val="tx1"/>
                </a:solidFill>
              </a:rPr>
              <a:t>Cuestionario de detección: 38 preguntas</a:t>
            </a:r>
          </a:p>
          <a:p>
            <a:pPr marL="514350" indent="-514350" algn="just" eaLnBrk="1" fontAlgn="auto" hangingPunct="1">
              <a:lnSpc>
                <a:spcPct val="13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2800" dirty="0" smtClean="0">
                <a:solidFill>
                  <a:schemeClr val="tx1"/>
                </a:solidFill>
              </a:rPr>
              <a:t>Información y consentimiento (2)</a:t>
            </a:r>
          </a:p>
          <a:p>
            <a:pPr marL="514350" indent="-514350" algn="just" eaLnBrk="1" fontAlgn="auto" hangingPunct="1">
              <a:lnSpc>
                <a:spcPct val="13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2800" dirty="0" smtClean="0">
                <a:solidFill>
                  <a:schemeClr val="tx1"/>
                </a:solidFill>
              </a:rPr>
              <a:t>Información socioeconómica (7)</a:t>
            </a:r>
          </a:p>
          <a:p>
            <a:pPr marL="514350" indent="-514350" algn="just" eaLnBrk="1" fontAlgn="auto" hangingPunct="1">
              <a:lnSpc>
                <a:spcPct val="13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2800" dirty="0" smtClean="0">
                <a:solidFill>
                  <a:schemeClr val="tx1"/>
                </a:solidFill>
              </a:rPr>
              <a:t>Datos clínico-asistenciales (13)</a:t>
            </a:r>
          </a:p>
          <a:p>
            <a:pPr marL="514350" indent="-514350" algn="just" eaLnBrk="1" fontAlgn="auto" hangingPunct="1">
              <a:lnSpc>
                <a:spcPct val="13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2800" dirty="0" smtClean="0">
                <a:solidFill>
                  <a:schemeClr val="tx1"/>
                </a:solidFill>
              </a:rPr>
              <a:t>Datos del incidente (9)</a:t>
            </a:r>
          </a:p>
          <a:p>
            <a:pPr marL="514350" indent="-514350" algn="just" eaLnBrk="1" fontAlgn="auto" hangingPunct="1">
              <a:lnSpc>
                <a:spcPct val="13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2800" dirty="0" smtClean="0">
                <a:solidFill>
                  <a:schemeClr val="tx1"/>
                </a:solidFill>
              </a:rPr>
              <a:t>Evidencia de odio (4)</a:t>
            </a:r>
          </a:p>
          <a:p>
            <a:pPr marL="514350" indent="-514350" algn="just" eaLnBrk="1" fontAlgn="auto" hangingPunct="1">
              <a:lnSpc>
                <a:spcPct val="13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2800" dirty="0" smtClean="0">
                <a:solidFill>
                  <a:schemeClr val="tx1"/>
                </a:solidFill>
              </a:rPr>
              <a:t>Observaciones (4)</a:t>
            </a:r>
            <a:endParaRPr lang="es-E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72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27" y="328892"/>
            <a:ext cx="4284537" cy="593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110" y="459123"/>
            <a:ext cx="4185802" cy="583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31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61770" y="274638"/>
            <a:ext cx="5825029" cy="1143000"/>
          </a:xfrm>
        </p:spPr>
        <p:txBody>
          <a:bodyPr>
            <a:normAutofit/>
          </a:bodyPr>
          <a:lstStyle/>
          <a:p>
            <a:r>
              <a:rPr lang="es-ES" sz="4000" dirty="0" smtClean="0"/>
              <a:t>Mejora de la asistencia</a:t>
            </a:r>
            <a:endParaRPr lang="es-E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590493"/>
            <a:ext cx="8229600" cy="2514906"/>
          </a:xfrm>
        </p:spPr>
        <p:txBody>
          <a:bodyPr>
            <a:normAutofit/>
          </a:bodyPr>
          <a:lstStyle/>
          <a:p>
            <a:r>
              <a:rPr lang="es-ES" sz="2800" dirty="0" smtClean="0"/>
              <a:t>Elaboración y aplicación de protocolos y procedimientos de atención específica.</a:t>
            </a:r>
          </a:p>
          <a:p>
            <a:pPr marL="0" indent="0">
              <a:buNone/>
            </a:pPr>
            <a:endParaRPr lang="es-ES" sz="2800" dirty="0" smtClean="0"/>
          </a:p>
          <a:p>
            <a:r>
              <a:rPr lang="es-ES" sz="2800" dirty="0" smtClean="0"/>
              <a:t>Garantizar continuidad de cuidados.</a:t>
            </a:r>
            <a:endParaRPr lang="es-ES" sz="2800" dirty="0"/>
          </a:p>
        </p:txBody>
      </p:sp>
      <p:pic>
        <p:nvPicPr>
          <p:cNvPr id="6" name="Imagen 5" descr="prot7.jpe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088" y="356686"/>
            <a:ext cx="1212516" cy="1060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6834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61770" y="274638"/>
            <a:ext cx="5825029" cy="1413238"/>
          </a:xfrm>
        </p:spPr>
        <p:txBody>
          <a:bodyPr>
            <a:normAutofit/>
          </a:bodyPr>
          <a:lstStyle/>
          <a:p>
            <a:r>
              <a:rPr lang="es-ES" sz="4000" dirty="0" smtClean="0"/>
              <a:t>Difusión del proyecto y resultados.</a:t>
            </a:r>
            <a:endParaRPr lang="es-E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089751"/>
            <a:ext cx="8229600" cy="4036412"/>
          </a:xfrm>
        </p:spPr>
        <p:txBody>
          <a:bodyPr>
            <a:normAutofit/>
          </a:bodyPr>
          <a:lstStyle/>
          <a:p>
            <a:r>
              <a:rPr lang="es-ES" sz="2800" dirty="0" smtClean="0"/>
              <a:t>Presentación del proyecto en el ámbito sanitario.</a:t>
            </a:r>
          </a:p>
          <a:p>
            <a:pPr marL="0" indent="0">
              <a:buNone/>
            </a:pPr>
            <a:endParaRPr lang="es-ES" sz="2800" dirty="0" smtClean="0"/>
          </a:p>
          <a:p>
            <a:r>
              <a:rPr lang="es-ES" sz="2800" dirty="0" smtClean="0"/>
              <a:t>Reuniones con instituciones y entidades clave.</a:t>
            </a:r>
          </a:p>
          <a:p>
            <a:pPr marL="0" indent="0">
              <a:buNone/>
            </a:pPr>
            <a:endParaRPr lang="es-ES" sz="2800" dirty="0" smtClean="0"/>
          </a:p>
          <a:p>
            <a:r>
              <a:rPr lang="es-ES" sz="2800" dirty="0" smtClean="0"/>
              <a:t>Comunicaciones científicas en congresos.</a:t>
            </a:r>
            <a:endParaRPr lang="es-ES" sz="2800" dirty="0"/>
          </a:p>
        </p:txBody>
      </p:sp>
      <p:pic>
        <p:nvPicPr>
          <p:cNvPr id="5" name="Imagen 4" descr="iconos-comunicacio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6" t="73700" r="51753" b="7312"/>
          <a:stretch/>
        </p:blipFill>
        <p:spPr>
          <a:xfrm>
            <a:off x="916417" y="274638"/>
            <a:ext cx="1527351" cy="157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4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/>
              <a:t>¿Qué es la violencia?</a:t>
            </a: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6571" y="1308780"/>
            <a:ext cx="8479971" cy="510290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ES_tradnl" dirty="0" smtClean="0"/>
              <a:t>“El </a:t>
            </a:r>
            <a:r>
              <a:rPr lang="es-ES_tradnl" dirty="0"/>
              <a:t>uso deliberado de la fuerza física o el poder, ya sea en grado de amenaza o efectivo, contra uno mismo, otra persona o un grupo o comunidad, que cause o tenga muchas probabilidades de causar lesiones, muerte, daños psicológicos, trastornos del desarrollo o </a:t>
            </a:r>
            <a:r>
              <a:rPr lang="es-ES_tradnl" dirty="0" smtClean="0"/>
              <a:t>privaciones” </a:t>
            </a:r>
            <a:r>
              <a:rPr lang="es-ES_tradnl" sz="1600" dirty="0" smtClean="0"/>
              <a:t>(OMS, 1996)</a:t>
            </a:r>
            <a:endParaRPr lang="es-ES_tradnl" dirty="0"/>
          </a:p>
          <a:p>
            <a:pPr marL="0" indent="0">
              <a:buNone/>
            </a:pPr>
            <a:endParaRPr lang="es-ES" dirty="0" smtClean="0"/>
          </a:p>
          <a:p>
            <a:pPr marL="0" indent="0" algn="ctr">
              <a:buNone/>
            </a:pPr>
            <a:r>
              <a:rPr lang="es-ES" sz="4600" dirty="0" smtClean="0"/>
              <a:t>Violencia de odio</a:t>
            </a:r>
          </a:p>
          <a:p>
            <a:pPr marL="0" indent="0">
              <a:buNone/>
            </a:pPr>
            <a:r>
              <a:rPr lang="es-ES" dirty="0" smtClean="0"/>
              <a:t>Sus víctimas son seleccionadas por su conexión o pertenencia, </a:t>
            </a:r>
            <a:r>
              <a:rPr lang="es-ES" dirty="0"/>
              <a:t>real o </a:t>
            </a:r>
            <a:r>
              <a:rPr lang="es-ES" dirty="0" smtClean="0"/>
              <a:t>supuesta, </a:t>
            </a:r>
            <a:r>
              <a:rPr lang="es-ES" dirty="0"/>
              <a:t>a un grupo que </a:t>
            </a:r>
            <a:r>
              <a:rPr lang="es-ES" dirty="0" smtClean="0"/>
              <a:t>comparte una característica: sexo, origen, idioma</a:t>
            </a:r>
            <a:r>
              <a:rPr lang="es-ES" dirty="0"/>
              <a:t>, </a:t>
            </a:r>
            <a:r>
              <a:rPr lang="es-ES" dirty="0" smtClean="0"/>
              <a:t>color</a:t>
            </a:r>
            <a:r>
              <a:rPr lang="es-ES" dirty="0"/>
              <a:t>, </a:t>
            </a:r>
            <a:r>
              <a:rPr lang="es-ES" dirty="0" smtClean="0"/>
              <a:t>religión, edad</a:t>
            </a:r>
            <a:r>
              <a:rPr lang="es-ES" dirty="0"/>
              <a:t>, </a:t>
            </a:r>
            <a:r>
              <a:rPr lang="es-ES" dirty="0" smtClean="0"/>
              <a:t>discapacidad, orientación sexual, identidad de género, pobreza </a:t>
            </a:r>
            <a:r>
              <a:rPr lang="es-ES" dirty="0"/>
              <a:t>u otros </a:t>
            </a:r>
            <a:r>
              <a:rPr lang="es-ES" dirty="0" smtClean="0"/>
              <a:t>factores.</a:t>
            </a:r>
            <a:endParaRPr lang="es-ES" sz="1500" dirty="0"/>
          </a:p>
        </p:txBody>
      </p:sp>
    </p:spTree>
    <p:extLst>
      <p:ext uri="{BB962C8B-B14F-4D97-AF65-F5344CB8AC3E}">
        <p14:creationId xmlns:p14="http://schemas.microsoft.com/office/powerpoint/2010/main" val="73906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Resultados preliminares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5325892"/>
              </p:ext>
            </p:extLst>
          </p:nvPr>
        </p:nvGraphicFramePr>
        <p:xfrm>
          <a:off x="457200" y="1534952"/>
          <a:ext cx="8282106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906"/>
                <a:gridCol w="2057400"/>
                <a:gridCol w="2057400"/>
                <a:gridCol w="2057400"/>
              </a:tblGrid>
              <a:tr h="370840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Características sociodemográficas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Violencia de odio</a:t>
                      </a:r>
                      <a:endParaRPr lang="es-ES_tradnl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1800">
                        <a:effectLst/>
                        <a:latin typeface="Cambria"/>
                      </a:endParaRPr>
                    </a:p>
                  </a:txBody>
                  <a:tcPr marL="44450" marR="4445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Sí</a:t>
                      </a:r>
                      <a:endParaRPr lang="es-ES_tradnl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s-ES_tradnl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 </a:t>
                      </a:r>
                      <a:r>
                        <a:rPr lang="es-ES_tradnl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(%)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 </a:t>
                      </a:r>
                      <a:r>
                        <a:rPr lang="es-ES_tradnl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(%)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 </a:t>
                      </a:r>
                      <a:r>
                        <a:rPr lang="es-ES_tradnl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(%)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70840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Sexo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_tradnl" sz="1200" dirty="0">
                        <a:effectLst/>
                        <a:latin typeface="Cambria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_tradnl" sz="1200" dirty="0">
                        <a:effectLst/>
                        <a:latin typeface="Cambria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_tradnl" sz="1200" dirty="0">
                        <a:effectLst/>
                        <a:latin typeface="Cambria"/>
                      </a:endParaRPr>
                    </a:p>
                  </a:txBody>
                  <a:tcPr marL="44450" marR="4445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Mujer</a:t>
                      </a:r>
                      <a:endParaRPr lang="es-ES_tradnl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 </a:t>
                      </a: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24,6)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 </a:t>
                      </a: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59,3)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 (35,7)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Hombre</a:t>
                      </a:r>
                      <a:endParaRPr lang="es-ES_tradnl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 </a:t>
                      </a: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75,4)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 (</a:t>
                      </a: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40,7)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 (64,3)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70840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Edad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_tradnl" sz="1800" dirty="0">
                        <a:effectLst/>
                        <a:latin typeface="Cambria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_tradnl" sz="1800" dirty="0">
                        <a:effectLst/>
                        <a:latin typeface="Cambria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_tradnl" sz="1800" dirty="0">
                        <a:effectLst/>
                        <a:latin typeface="Cambria"/>
                      </a:endParaRPr>
                    </a:p>
                  </a:txBody>
                  <a:tcPr marL="44450" marR="4445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&lt;18</a:t>
                      </a:r>
                      <a:endParaRPr lang="es-ES_tradnl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(9,3)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(</a:t>
                      </a: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8,3)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(9)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18-35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 </a:t>
                      </a: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55,6)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(41,7)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 (51,3)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36-50</a:t>
                      </a:r>
                      <a:endParaRPr lang="es-ES_tradnl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 (22,2)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</a:t>
                      </a: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(29,2)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 </a:t>
                      </a: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24,4)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51-65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(13)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(</a:t>
                      </a: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20,8)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 (15,4)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Elipse"/>
          <p:cNvSpPr/>
          <p:nvPr/>
        </p:nvSpPr>
        <p:spPr>
          <a:xfrm>
            <a:off x="5203371" y="3048000"/>
            <a:ext cx="827314" cy="457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Elipse"/>
          <p:cNvSpPr/>
          <p:nvPr/>
        </p:nvSpPr>
        <p:spPr>
          <a:xfrm>
            <a:off x="5203371" y="4855028"/>
            <a:ext cx="827314" cy="457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478" y="5312228"/>
            <a:ext cx="927100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76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305"/>
            <a:ext cx="8229600" cy="1143000"/>
          </a:xfrm>
        </p:spPr>
        <p:txBody>
          <a:bodyPr/>
          <a:lstStyle/>
          <a:p>
            <a:r>
              <a:rPr lang="es-ES" dirty="0" smtClean="0"/>
              <a:t>Resultados preliminares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7998158"/>
              </p:ext>
            </p:extLst>
          </p:nvPr>
        </p:nvGraphicFramePr>
        <p:xfrm>
          <a:off x="370115" y="1210810"/>
          <a:ext cx="8316686" cy="4926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4486"/>
                <a:gridCol w="2057400"/>
                <a:gridCol w="2057400"/>
                <a:gridCol w="2057400"/>
              </a:tblGrid>
              <a:tr h="442686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Características sociodemográficas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Violencia de odio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1800">
                        <a:effectLst/>
                        <a:latin typeface="Cambria"/>
                      </a:endParaRPr>
                    </a:p>
                  </a:txBody>
                  <a:tcPr marL="44450" marR="44450" marT="0" marB="0" anchor="ctr"/>
                </a:tc>
              </a:tr>
              <a:tr h="44268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Sí</a:t>
                      </a:r>
                      <a:endParaRPr lang="es-ES_tradnl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s-ES_tradnl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4268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 </a:t>
                      </a:r>
                      <a:r>
                        <a:rPr lang="es-ES_tradnl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(%)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 </a:t>
                      </a:r>
                      <a:r>
                        <a:rPr lang="es-ES_tradnl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(%)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 </a:t>
                      </a:r>
                      <a:r>
                        <a:rPr lang="es-ES_tradnl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(%)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42686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País de origen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_tradnl" sz="1800" dirty="0">
                        <a:effectLst/>
                        <a:latin typeface="Cambria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_tradnl" sz="1800" dirty="0">
                        <a:effectLst/>
                        <a:latin typeface="Cambria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_tradnl" sz="1800" dirty="0">
                        <a:effectLst/>
                        <a:latin typeface="Cambria"/>
                      </a:endParaRPr>
                    </a:p>
                  </a:txBody>
                  <a:tcPr marL="44450" marR="44450" marT="0" marB="0" anchor="ctr"/>
                </a:tc>
              </a:tr>
              <a:tr h="4426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España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 </a:t>
                      </a: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64,8)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 </a:t>
                      </a: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59,3)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51 </a:t>
                      </a: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63)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426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Ecuador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(5,6)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(3,7)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 (4,9)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547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Paraguay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2 (3,7)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1 (3,7)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3 (3,7)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4631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Otros de </a:t>
                      </a:r>
                      <a:r>
                        <a:rPr lang="es-ES_tradnl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latinoamérica</a:t>
                      </a:r>
                      <a:endParaRPr lang="es-ES_tradnl" sz="16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endParaRPr lang="es-ES_tradnl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8 (14,8)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2 (7,4)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10 (12,2)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42686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Filipinas</a:t>
                      </a:r>
                      <a:endParaRPr lang="es-ES_tradnl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(11,1)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(3,7)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426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Rumanía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(3,7)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(</a:t>
                      </a: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3,7)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(3,7)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426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Otros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 (7,4)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(11,1)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 (8,6)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5" name="4 Elipse"/>
          <p:cNvSpPr/>
          <p:nvPr/>
        </p:nvSpPr>
        <p:spPr>
          <a:xfrm>
            <a:off x="5203371" y="4833256"/>
            <a:ext cx="827314" cy="457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Elipse"/>
          <p:cNvSpPr/>
          <p:nvPr/>
        </p:nvSpPr>
        <p:spPr>
          <a:xfrm>
            <a:off x="5203371" y="2971800"/>
            <a:ext cx="827314" cy="457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05947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Resultados preliminares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6047398"/>
              </p:ext>
            </p:extLst>
          </p:nvPr>
        </p:nvGraphicFramePr>
        <p:xfrm>
          <a:off x="457200" y="1978660"/>
          <a:ext cx="828210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906"/>
                <a:gridCol w="2057400"/>
                <a:gridCol w="2057400"/>
                <a:gridCol w="2057400"/>
              </a:tblGrid>
              <a:tr h="370840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b="1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Lugar del incidente</a:t>
                      </a:r>
                      <a:endParaRPr lang="es-ES_tradnl" sz="1600" b="1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Violencia de odio</a:t>
                      </a:r>
                      <a:endParaRPr lang="es-ES_tradnl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1800">
                        <a:effectLst/>
                        <a:latin typeface="Cambria"/>
                      </a:endParaRPr>
                    </a:p>
                  </a:txBody>
                  <a:tcPr marL="44450" marR="4445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Sí</a:t>
                      </a:r>
                      <a:endParaRPr lang="es-ES_tradnl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s-ES_tradnl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 </a:t>
                      </a:r>
                      <a:r>
                        <a:rPr lang="es-ES_tradnl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(%)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 </a:t>
                      </a:r>
                      <a:r>
                        <a:rPr lang="es-ES_tradnl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(%)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 </a:t>
                      </a:r>
                      <a:r>
                        <a:rPr lang="es-ES_tradnl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(%)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Hogar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(5,4)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(</a:t>
                      </a: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25,9</a:t>
                      </a: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</a:t>
                      </a: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12,2)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Bar/restaurante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5,4)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(</a:t>
                      </a: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14,8)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(8,5)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Calle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 (61,8)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 </a:t>
                      </a: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44,4)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 (56,1)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Otros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 (23,6)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(22,2)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 (23,2)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5" name="4 Elipse"/>
          <p:cNvSpPr/>
          <p:nvPr/>
        </p:nvSpPr>
        <p:spPr>
          <a:xfrm>
            <a:off x="5203371" y="3810000"/>
            <a:ext cx="827314" cy="457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Elipse"/>
          <p:cNvSpPr/>
          <p:nvPr/>
        </p:nvSpPr>
        <p:spPr>
          <a:xfrm>
            <a:off x="5203371" y="3048000"/>
            <a:ext cx="827314" cy="457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949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Resultados preliminares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2903212"/>
              </p:ext>
            </p:extLst>
          </p:nvPr>
        </p:nvGraphicFramePr>
        <p:xfrm>
          <a:off x="404695" y="1600200"/>
          <a:ext cx="8282106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906"/>
                <a:gridCol w="2057400"/>
                <a:gridCol w="2057400"/>
                <a:gridCol w="2057400"/>
              </a:tblGrid>
              <a:tr h="370840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Evidencias</a:t>
                      </a:r>
                      <a:r>
                        <a:rPr lang="es-ES_tradnl" sz="16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de Odio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Violencia de odio</a:t>
                      </a:r>
                      <a:endParaRPr lang="es-ES_tradnl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1800">
                        <a:effectLst/>
                        <a:latin typeface="Cambria"/>
                      </a:endParaRPr>
                    </a:p>
                  </a:txBody>
                  <a:tcPr marL="44450" marR="4445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Sí</a:t>
                      </a:r>
                      <a:endParaRPr lang="es-ES_tradnl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s-ES_tradnl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 </a:t>
                      </a:r>
                      <a:r>
                        <a:rPr lang="es-ES_tradnl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(%)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 </a:t>
                      </a:r>
                      <a:r>
                        <a:rPr lang="es-ES_tradnl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(%)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s-ES_tradnl" sz="16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_tradnl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(%)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70840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Lenguaje discriminatorio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_tradnl" sz="1600" dirty="0">
                        <a:effectLst/>
                        <a:latin typeface="Cambria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_tradnl" sz="1600" dirty="0">
                        <a:effectLst/>
                        <a:latin typeface="Cambria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_tradnl" sz="1600" dirty="0">
                        <a:effectLst/>
                        <a:latin typeface="Cambria"/>
                      </a:endParaRPr>
                    </a:p>
                  </a:txBody>
                  <a:tcPr marL="44450" marR="4445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Sí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 (45,3)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 </a:t>
                      </a: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81,5)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 (57,5)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70840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Presencia de simbología del odio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_tradnl" sz="1600" dirty="0">
                        <a:effectLst/>
                        <a:latin typeface="Cambria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_tradnl" sz="1600" dirty="0">
                        <a:effectLst/>
                        <a:latin typeface="Cambria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_tradnl" sz="1600" dirty="0">
                        <a:effectLst/>
                        <a:latin typeface="Cambria"/>
                      </a:endParaRPr>
                    </a:p>
                  </a:txBody>
                  <a:tcPr marL="44450" marR="4445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Sí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(13)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(11,1</a:t>
                      </a: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</a:t>
                      </a: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12,3)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 (79,6)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 </a:t>
                      </a: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66,7)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 </a:t>
                      </a: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75,3</a:t>
                      </a: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 sabe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(3,7)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(22,2)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 (9,9)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6" name="5 Elipse"/>
          <p:cNvSpPr/>
          <p:nvPr/>
        </p:nvSpPr>
        <p:spPr>
          <a:xfrm>
            <a:off x="5192485" y="3091542"/>
            <a:ext cx="827314" cy="457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Elipse"/>
          <p:cNvSpPr/>
          <p:nvPr/>
        </p:nvSpPr>
        <p:spPr>
          <a:xfrm>
            <a:off x="3124200" y="3788230"/>
            <a:ext cx="827314" cy="457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lipse"/>
          <p:cNvSpPr/>
          <p:nvPr/>
        </p:nvSpPr>
        <p:spPr>
          <a:xfrm>
            <a:off x="5170713" y="3809998"/>
            <a:ext cx="827314" cy="457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lipse"/>
          <p:cNvSpPr/>
          <p:nvPr/>
        </p:nvSpPr>
        <p:spPr>
          <a:xfrm>
            <a:off x="5170713" y="4546592"/>
            <a:ext cx="827314" cy="457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95181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Resultados preliminares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148152"/>
              </p:ext>
            </p:extLst>
          </p:nvPr>
        </p:nvGraphicFramePr>
        <p:xfrm>
          <a:off x="404695" y="1600200"/>
          <a:ext cx="828210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906"/>
                <a:gridCol w="2057400"/>
                <a:gridCol w="2057400"/>
                <a:gridCol w="2057400"/>
              </a:tblGrid>
              <a:tr h="370840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Características incidente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Violencia de odio</a:t>
                      </a:r>
                      <a:endParaRPr lang="es-ES_tradnl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1800">
                        <a:effectLst/>
                        <a:latin typeface="Cambria"/>
                      </a:endParaRPr>
                    </a:p>
                  </a:txBody>
                  <a:tcPr marL="44450" marR="4445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Sí</a:t>
                      </a:r>
                      <a:endParaRPr lang="es-ES_tradnl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s-ES_tradnl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 </a:t>
                      </a:r>
                      <a:r>
                        <a:rPr lang="es-ES_tradnl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(%)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 </a:t>
                      </a:r>
                      <a:r>
                        <a:rPr lang="es-ES_tradnl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(%)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 </a:t>
                      </a:r>
                      <a:r>
                        <a:rPr lang="es-ES_tradnl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(%)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70840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Agresiones previas por este motivo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_tradnl" sz="1600" dirty="0">
                        <a:effectLst/>
                        <a:latin typeface="Cambria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_tradnl" sz="1600" dirty="0">
                        <a:effectLst/>
                        <a:latin typeface="Cambria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_tradnl" sz="1600" dirty="0">
                        <a:effectLst/>
                        <a:latin typeface="Cambria"/>
                      </a:endParaRPr>
                    </a:p>
                  </a:txBody>
                  <a:tcPr marL="44450" marR="4445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Nunca</a:t>
                      </a:r>
                      <a:endParaRPr lang="es-ES_tradnl" sz="16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 </a:t>
                      </a: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76,4)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 </a:t>
                      </a: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74,1</a:t>
                      </a: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 </a:t>
                      </a: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75,6)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Una vez</a:t>
                      </a:r>
                      <a:endParaRPr lang="es-ES_tradnl" sz="16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</a:t>
                      </a: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12,7</a:t>
                      </a: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(</a:t>
                      </a: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11,1)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</a:t>
                      </a: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12,2)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70840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Intención de denuncia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_tradnl" sz="1600" dirty="0">
                        <a:effectLst/>
                        <a:latin typeface="Cambria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_tradnl" sz="1600" dirty="0">
                        <a:effectLst/>
                        <a:latin typeface="Cambria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_tradnl" sz="1600" dirty="0">
                        <a:effectLst/>
                        <a:latin typeface="Cambria"/>
                      </a:endParaRPr>
                    </a:p>
                  </a:txBody>
                  <a:tcPr marL="44450" marR="4445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Sí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 (64,3)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 (88,9)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 (72,3)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 (25)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(7,4)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 (19,3)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 sabe</a:t>
                      </a:r>
                      <a:endParaRPr lang="es-ES_tradnl" sz="16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(7,1)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(</a:t>
                      </a: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3,7)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(6</a:t>
                      </a: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6" name="5 Elipse"/>
          <p:cNvSpPr/>
          <p:nvPr/>
        </p:nvSpPr>
        <p:spPr>
          <a:xfrm>
            <a:off x="5148943" y="4158343"/>
            <a:ext cx="827314" cy="457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3113313" y="4539343"/>
            <a:ext cx="827314" cy="457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951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5588650"/>
              </p:ext>
            </p:extLst>
          </p:nvPr>
        </p:nvGraphicFramePr>
        <p:xfrm>
          <a:off x="762002" y="481142"/>
          <a:ext cx="7696200" cy="5605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4050"/>
                <a:gridCol w="1924050"/>
                <a:gridCol w="1924050"/>
                <a:gridCol w="1924050"/>
              </a:tblGrid>
              <a:tr h="40041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Motivación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Sí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0041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 </a:t>
                      </a:r>
                      <a:r>
                        <a:rPr lang="es-ES_tradnl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(%)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 </a:t>
                      </a:r>
                      <a:r>
                        <a:rPr lang="es-ES_tradnl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(%)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b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 (%)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00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Sexo</a:t>
                      </a:r>
                      <a:endParaRPr lang="es-ES_tradnl" sz="16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(6,9)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 (29,6)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 (14,1)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00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Etnia</a:t>
                      </a:r>
                      <a:endParaRPr lang="es-ES_tradnl" sz="16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</a:t>
                      </a:r>
                      <a:r>
                        <a:rPr lang="es-ES_tradnl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(8,62</a:t>
                      </a:r>
                      <a:r>
                        <a:rPr lang="es-ES_tradnl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(18,5)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(11,8)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00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Nacionalidad</a:t>
                      </a:r>
                      <a:endParaRPr lang="es-ES_tradnl" sz="16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(12,1)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(11,1)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(11,8)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00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Orientación sexual</a:t>
                      </a:r>
                      <a:endParaRPr lang="es-ES_tradnl" sz="16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(3,7)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(1,2)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00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Edad</a:t>
                      </a:r>
                      <a:endParaRPr lang="es-ES_tradnl" sz="16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(5,2)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(18,5)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 (9,4)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00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Creencias religiosas</a:t>
                      </a:r>
                      <a:endParaRPr lang="es-ES_tradnl" sz="16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es-ES_tradnl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(5,2)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(18,5)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 (9,4)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00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Identidad de género</a:t>
                      </a:r>
                      <a:endParaRPr lang="es-ES_tradnl" sz="16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1(3,7)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(1,2)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00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Aspecto físico</a:t>
                      </a:r>
                      <a:endParaRPr lang="es-ES_tradnl" sz="16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(10,3)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(37)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 (18,8)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00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Pocos recursos</a:t>
                      </a:r>
                      <a:endParaRPr lang="es-ES_tradnl" sz="16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(3,4)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(18,5)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(8,2)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00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Discapacidad</a:t>
                      </a:r>
                      <a:endParaRPr lang="es-ES_tradnl" sz="16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(1,7)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(7,4)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(3,5)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00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Ideología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es-ES_tradnl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(3,4)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(7,4)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(4,7)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00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Otro*</a:t>
                      </a:r>
                      <a:endParaRPr lang="es-ES_tradnl" sz="16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 </a:t>
                      </a:r>
                      <a:r>
                        <a:rPr lang="es-ES_tradnl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s-ES_tradnl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13,8</a:t>
                      </a:r>
                      <a:r>
                        <a:rPr lang="es-ES_tradnl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 (40,7)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 (22,3)</a:t>
                      </a:r>
                      <a:endParaRPr lang="es-ES_tradnl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Elipse"/>
          <p:cNvSpPr/>
          <p:nvPr/>
        </p:nvSpPr>
        <p:spPr>
          <a:xfrm>
            <a:off x="5170710" y="1240971"/>
            <a:ext cx="827314" cy="457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Elipse"/>
          <p:cNvSpPr/>
          <p:nvPr/>
        </p:nvSpPr>
        <p:spPr>
          <a:xfrm>
            <a:off x="7053941" y="4082145"/>
            <a:ext cx="827314" cy="457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Elipse"/>
          <p:cNvSpPr/>
          <p:nvPr/>
        </p:nvSpPr>
        <p:spPr>
          <a:xfrm>
            <a:off x="5127169" y="4038601"/>
            <a:ext cx="827314" cy="457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Elipse"/>
          <p:cNvSpPr/>
          <p:nvPr/>
        </p:nvSpPr>
        <p:spPr>
          <a:xfrm>
            <a:off x="3265713" y="2068286"/>
            <a:ext cx="827314" cy="457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38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9812298"/>
              </p:ext>
            </p:extLst>
          </p:nvPr>
        </p:nvGraphicFramePr>
        <p:xfrm>
          <a:off x="478970" y="511695"/>
          <a:ext cx="8380077" cy="593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685"/>
                <a:gridCol w="2109464"/>
                <a:gridCol w="2109464"/>
                <a:gridCol w="2109464"/>
              </a:tblGrid>
              <a:tr h="370840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Características </a:t>
                      </a:r>
                      <a:r>
                        <a:rPr lang="es-ES_tradnl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clínicas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Violencia de odio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1800">
                        <a:effectLst/>
                        <a:latin typeface="Cambria"/>
                      </a:endParaRPr>
                    </a:p>
                  </a:txBody>
                  <a:tcPr marL="44450" marR="4445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Sí</a:t>
                      </a:r>
                      <a:endParaRPr lang="es-ES_tradnl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s-ES_tradnl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 </a:t>
                      </a:r>
                      <a:r>
                        <a:rPr lang="es-ES_tradnl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(%)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 </a:t>
                      </a:r>
                      <a:r>
                        <a:rPr lang="es-ES_tradnl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(%)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 </a:t>
                      </a:r>
                      <a:r>
                        <a:rPr lang="es-ES_tradnl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(%)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70840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Diagnóstico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_tradnl" sz="1200" dirty="0">
                        <a:effectLst/>
                        <a:latin typeface="Cambria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_tradnl" sz="1200" dirty="0">
                        <a:effectLst/>
                        <a:latin typeface="Cambria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_tradnl" sz="1200" dirty="0">
                        <a:effectLst/>
                        <a:latin typeface="Cambria"/>
                      </a:endParaRPr>
                    </a:p>
                  </a:txBody>
                  <a:tcPr marL="44450" marR="4445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Fractura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 (10,9)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 (25,9)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 (15,8)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Herida abierta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9 (16,4)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2 (7,4)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11 (13,4)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Lesión superficial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10 (18,2)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 (25,9)</a:t>
                      </a:r>
                      <a:endParaRPr lang="es-ES_tradnl" sz="1600" dirty="0" smtClean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17 (20,7)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Contusión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46 (83,6)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18 (66,7)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64 (78)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Otras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 (12,7)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 (18,5)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 (15,8)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70840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Pronóstico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_tradnl" sz="1800" dirty="0">
                        <a:effectLst/>
                        <a:latin typeface="Cambria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_tradnl" sz="1800" dirty="0">
                        <a:effectLst/>
                        <a:latin typeface="Cambria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_tradnl" sz="1800" dirty="0">
                        <a:effectLst/>
                        <a:latin typeface="Cambria"/>
                      </a:endParaRPr>
                    </a:p>
                  </a:txBody>
                  <a:tcPr marL="44450" marR="4445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Leve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40 (74,1)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 (70,4)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59 (72,8)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Moderado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 (18,5)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 (14,8)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 (17,3)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Grave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(1,8)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(3,7)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(2,5)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70840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Resolución de urgencia</a:t>
                      </a:r>
                      <a:endParaRPr lang="es-ES_tradnl" sz="1600" b="1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Alta 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47 (85,4)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19 (70,4)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66 (80,5)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Ingreso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3 (5,4)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2 (7,4)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  <a:latin typeface="Times New Roman" panose="02020603050405020304" pitchFamily="18" charset="0"/>
                          <a:ea typeface="ＭＳ 明朝"/>
                          <a:cs typeface="Times New Roman" panose="02020603050405020304" pitchFamily="18" charset="0"/>
                        </a:rPr>
                        <a:t>5 (6,1)</a:t>
                      </a:r>
                      <a:endParaRPr lang="es-ES_tradnl" sz="1600" dirty="0">
                        <a:effectLst/>
                        <a:latin typeface="Times New Roman" panose="02020603050405020304" pitchFamily="18" charset="0"/>
                        <a:ea typeface="ＭＳ 明朝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Elipse"/>
          <p:cNvSpPr/>
          <p:nvPr/>
        </p:nvSpPr>
        <p:spPr>
          <a:xfrm>
            <a:off x="5290457" y="3069769"/>
            <a:ext cx="827314" cy="457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Elipse"/>
          <p:cNvSpPr/>
          <p:nvPr/>
        </p:nvSpPr>
        <p:spPr>
          <a:xfrm>
            <a:off x="5290457" y="1959427"/>
            <a:ext cx="827314" cy="457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Elipse"/>
          <p:cNvSpPr/>
          <p:nvPr/>
        </p:nvSpPr>
        <p:spPr>
          <a:xfrm>
            <a:off x="5257800" y="4920342"/>
            <a:ext cx="827314" cy="457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Elipse"/>
          <p:cNvSpPr/>
          <p:nvPr/>
        </p:nvSpPr>
        <p:spPr>
          <a:xfrm>
            <a:off x="5257800" y="6053249"/>
            <a:ext cx="827314" cy="457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739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5057" y="1085624"/>
            <a:ext cx="3026229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Estudio de calidad de los partes de lesiones</a:t>
            </a:r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9116742"/>
              </p:ext>
            </p:extLst>
          </p:nvPr>
        </p:nvGraphicFramePr>
        <p:xfrm>
          <a:off x="3277432" y="130378"/>
          <a:ext cx="4745343" cy="671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Acrobat Document" r:id="rId3" imgW="4533698" imgH="6415869" progId="AcroExch.Document.11">
                  <p:embed/>
                </p:oleObj>
              </mc:Choice>
              <mc:Fallback>
                <p:oleObj name="Acrobat Document" r:id="rId3" imgW="4533698" imgH="6415869" progId="AcroExch.Document.11">
                  <p:embed/>
                  <p:pic>
                    <p:nvPicPr>
                      <p:cNvPr id="0" name="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7432" y="130378"/>
                        <a:ext cx="4745343" cy="6714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015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847381"/>
              </p:ext>
            </p:extLst>
          </p:nvPr>
        </p:nvGraphicFramePr>
        <p:xfrm>
          <a:off x="478971" y="990603"/>
          <a:ext cx="8077200" cy="531892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341300"/>
                <a:gridCol w="1367490"/>
                <a:gridCol w="1368410"/>
              </a:tblGrid>
              <a:tr h="76719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Cumplimentación de ítems del Parte de lesiones. SIVIVO 2015</a:t>
                      </a:r>
                      <a:endParaRPr lang="es-E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262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Parte de lesiones (%)</a:t>
                      </a:r>
                      <a:endParaRPr lang="es-E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Documentos anexos (%)</a:t>
                      </a:r>
                      <a:endParaRPr lang="es-E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8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8. ¿Se especifica el tipo de violencia ejercida sobre la víctima?</a:t>
                      </a:r>
                      <a:endParaRPr lang="es-E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4,6</a:t>
                      </a:r>
                      <a:endParaRPr lang="es-E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effectLst/>
                        </a:rPr>
                        <a:t>19,9</a:t>
                      </a:r>
                      <a:endParaRPr lang="es-ES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8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9. ¿Se recogen los datos de filiación de la víctima?</a:t>
                      </a:r>
                      <a:endParaRPr lang="es-E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96,7</a:t>
                      </a:r>
                      <a:endParaRPr lang="es-E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effectLst/>
                        </a:rPr>
                        <a:t>94,3</a:t>
                      </a:r>
                      <a:endParaRPr lang="es-ES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6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10. ¿Se recogen los datos personales del facultativo que presta la asistencia?</a:t>
                      </a:r>
                      <a:endParaRPr lang="es-E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63,2</a:t>
                      </a:r>
                      <a:endParaRPr lang="es-E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effectLst/>
                        </a:rPr>
                        <a:t>47,8</a:t>
                      </a:r>
                      <a:endParaRPr lang="es-ES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8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11. ¿Se recogen los datos referentes a la fecha y hora del incidente?</a:t>
                      </a:r>
                      <a:endParaRPr lang="es-E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7,2</a:t>
                      </a:r>
                      <a:endParaRPr lang="es-E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effectLst/>
                        </a:rPr>
                        <a:t>11,5</a:t>
                      </a:r>
                      <a:endParaRPr lang="es-ES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8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12. ¿El documento se encuentra exento de tachaduras?</a:t>
                      </a:r>
                      <a:endParaRPr lang="es-E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77</a:t>
                      </a:r>
                      <a:endParaRPr lang="es-E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effectLst/>
                        </a:rPr>
                        <a:t>87,3</a:t>
                      </a:r>
                      <a:endParaRPr lang="es-ES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13. ¿Se describen el tipo de lesiones?</a:t>
                      </a:r>
                      <a:endParaRPr lang="es-E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87,5</a:t>
                      </a:r>
                      <a:endParaRPr lang="es-E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effectLst/>
                        </a:rPr>
                        <a:t>92,9</a:t>
                      </a:r>
                      <a:endParaRPr lang="es-ES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8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14. ¿Se describe la localización de las lesiones?</a:t>
                      </a:r>
                      <a:endParaRPr lang="es-E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86,8</a:t>
                      </a:r>
                      <a:endParaRPr lang="es-E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effectLst/>
                        </a:rPr>
                        <a:t>92,3</a:t>
                      </a:r>
                      <a:endParaRPr lang="es-ES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8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15. ¿Se hace referencia al estado psíquico de la víctima?</a:t>
                      </a:r>
                      <a:endParaRPr lang="es-E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2,6</a:t>
                      </a:r>
                      <a:endParaRPr lang="es-E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effectLst/>
                        </a:rPr>
                        <a:t>7</a:t>
                      </a:r>
                      <a:endParaRPr lang="es-ES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8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16. ¿Se reflejan las medidas terapéuticas realizadas?</a:t>
                      </a:r>
                      <a:endParaRPr lang="es-E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11,2</a:t>
                      </a:r>
                      <a:endParaRPr lang="es-E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effectLst/>
                        </a:rPr>
                        <a:t>70,7</a:t>
                      </a:r>
                      <a:endParaRPr lang="es-ES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6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17. ¿Se hace referencia a la existencia de agresiones previas o a si se trata de la primera vez?</a:t>
                      </a:r>
                      <a:endParaRPr lang="es-E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2,6</a:t>
                      </a:r>
                      <a:endParaRPr lang="es-E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6,4</a:t>
                      </a:r>
                      <a:endParaRPr lang="es-E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0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4 Elipse"/>
          <p:cNvSpPr/>
          <p:nvPr/>
        </p:nvSpPr>
        <p:spPr>
          <a:xfrm>
            <a:off x="6052456" y="2155368"/>
            <a:ext cx="827314" cy="457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Elipse"/>
          <p:cNvSpPr/>
          <p:nvPr/>
        </p:nvSpPr>
        <p:spPr>
          <a:xfrm>
            <a:off x="6063340" y="3341912"/>
            <a:ext cx="827314" cy="457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Elipse"/>
          <p:cNvSpPr/>
          <p:nvPr/>
        </p:nvSpPr>
        <p:spPr>
          <a:xfrm>
            <a:off x="6063340" y="4811485"/>
            <a:ext cx="827314" cy="457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6095998" y="5551713"/>
            <a:ext cx="827314" cy="457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lipse"/>
          <p:cNvSpPr/>
          <p:nvPr/>
        </p:nvSpPr>
        <p:spPr>
          <a:xfrm>
            <a:off x="7358743" y="2155368"/>
            <a:ext cx="827314" cy="457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39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 smtClean="0"/>
              <a:t>Estudio de calidad de los partes de lesiones y </a:t>
            </a:r>
          </a:p>
          <a:p>
            <a:pPr algn="ctr"/>
            <a:r>
              <a:rPr lang="es-ES" sz="2400" b="1" dirty="0" smtClean="0"/>
              <a:t>documentos anexos en los casos de agresiones. HULP, 2015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79" y="1637948"/>
            <a:ext cx="8071804" cy="4450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Elipse"/>
          <p:cNvSpPr/>
          <p:nvPr/>
        </p:nvSpPr>
        <p:spPr>
          <a:xfrm>
            <a:off x="3352798" y="2688769"/>
            <a:ext cx="827314" cy="457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Elipse"/>
          <p:cNvSpPr/>
          <p:nvPr/>
        </p:nvSpPr>
        <p:spPr>
          <a:xfrm>
            <a:off x="7794169" y="3635826"/>
            <a:ext cx="827314" cy="457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087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2 Imagen" descr="VIOLENCIA 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09" y="764704"/>
            <a:ext cx="8713089" cy="514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1 Título"/>
          <p:cNvSpPr>
            <a:spLocks noGrp="1"/>
          </p:cNvSpPr>
          <p:nvPr>
            <p:ph type="title"/>
          </p:nvPr>
        </p:nvSpPr>
        <p:spPr>
          <a:xfrm>
            <a:off x="613569" y="188640"/>
            <a:ext cx="7772400" cy="1143000"/>
          </a:xfrm>
        </p:spPr>
        <p:txBody>
          <a:bodyPr/>
          <a:lstStyle/>
          <a:p>
            <a:r>
              <a:rPr lang="es-ES" altLang="es-ES" b="1" dirty="0" smtClean="0">
                <a:solidFill>
                  <a:srgbClr val="990099"/>
                </a:solidFill>
                <a:latin typeface="Calibri" pitchFamily="34" charset="0"/>
              </a:rPr>
              <a:t>OMS</a:t>
            </a:r>
          </a:p>
        </p:txBody>
      </p:sp>
      <p:sp>
        <p:nvSpPr>
          <p:cNvPr id="3" name="2 Triángulo isósceles"/>
          <p:cNvSpPr/>
          <p:nvPr/>
        </p:nvSpPr>
        <p:spPr>
          <a:xfrm>
            <a:off x="3548743" y="1099453"/>
            <a:ext cx="3385457" cy="3624943"/>
          </a:xfrm>
          <a:custGeom>
            <a:avLst/>
            <a:gdLst>
              <a:gd name="connsiteX0" fmla="*/ 0 w 3385457"/>
              <a:gd name="connsiteY0" fmla="*/ 3624943 h 3624943"/>
              <a:gd name="connsiteX1" fmla="*/ 1692729 w 3385457"/>
              <a:gd name="connsiteY1" fmla="*/ 0 h 3624943"/>
              <a:gd name="connsiteX2" fmla="*/ 3385457 w 3385457"/>
              <a:gd name="connsiteY2" fmla="*/ 3624943 h 3624943"/>
              <a:gd name="connsiteX3" fmla="*/ 0 w 3385457"/>
              <a:gd name="connsiteY3" fmla="*/ 3624943 h 3624943"/>
              <a:gd name="connsiteX0" fmla="*/ 0 w 3385457"/>
              <a:gd name="connsiteY0" fmla="*/ 3624943 h 3624943"/>
              <a:gd name="connsiteX1" fmla="*/ 1692729 w 3385457"/>
              <a:gd name="connsiteY1" fmla="*/ 0 h 3624943"/>
              <a:gd name="connsiteX2" fmla="*/ 3233057 w 3385457"/>
              <a:gd name="connsiteY2" fmla="*/ 1230088 h 3624943"/>
              <a:gd name="connsiteX3" fmla="*/ 3385457 w 3385457"/>
              <a:gd name="connsiteY3" fmla="*/ 3624943 h 3624943"/>
              <a:gd name="connsiteX4" fmla="*/ 0 w 3385457"/>
              <a:gd name="connsiteY4" fmla="*/ 3624943 h 3624943"/>
              <a:gd name="connsiteX0" fmla="*/ 0 w 3385457"/>
              <a:gd name="connsiteY0" fmla="*/ 3624943 h 3624943"/>
              <a:gd name="connsiteX1" fmla="*/ 304800 w 3385457"/>
              <a:gd name="connsiteY1" fmla="*/ 1099460 h 3624943"/>
              <a:gd name="connsiteX2" fmla="*/ 1692729 w 3385457"/>
              <a:gd name="connsiteY2" fmla="*/ 0 h 3624943"/>
              <a:gd name="connsiteX3" fmla="*/ 3233057 w 3385457"/>
              <a:gd name="connsiteY3" fmla="*/ 1230088 h 3624943"/>
              <a:gd name="connsiteX4" fmla="*/ 3385457 w 3385457"/>
              <a:gd name="connsiteY4" fmla="*/ 3624943 h 3624943"/>
              <a:gd name="connsiteX5" fmla="*/ 0 w 3385457"/>
              <a:gd name="connsiteY5" fmla="*/ 3624943 h 3624943"/>
              <a:gd name="connsiteX0" fmla="*/ 0 w 3385457"/>
              <a:gd name="connsiteY0" fmla="*/ 3624943 h 3624943"/>
              <a:gd name="connsiteX1" fmla="*/ 304800 w 3385457"/>
              <a:gd name="connsiteY1" fmla="*/ 1099460 h 3624943"/>
              <a:gd name="connsiteX2" fmla="*/ 1692729 w 3385457"/>
              <a:gd name="connsiteY2" fmla="*/ 0 h 3624943"/>
              <a:gd name="connsiteX3" fmla="*/ 3233057 w 3385457"/>
              <a:gd name="connsiteY3" fmla="*/ 1230088 h 3624943"/>
              <a:gd name="connsiteX4" fmla="*/ 3385457 w 3385457"/>
              <a:gd name="connsiteY4" fmla="*/ 3624943 h 3624943"/>
              <a:gd name="connsiteX5" fmla="*/ 0 w 3385457"/>
              <a:gd name="connsiteY5" fmla="*/ 3624943 h 3624943"/>
              <a:gd name="connsiteX0" fmla="*/ 0 w 3385457"/>
              <a:gd name="connsiteY0" fmla="*/ 3624943 h 3624943"/>
              <a:gd name="connsiteX1" fmla="*/ 304800 w 3385457"/>
              <a:gd name="connsiteY1" fmla="*/ 1099460 h 3624943"/>
              <a:gd name="connsiteX2" fmla="*/ 1692729 w 3385457"/>
              <a:gd name="connsiteY2" fmla="*/ 0 h 3624943"/>
              <a:gd name="connsiteX3" fmla="*/ 3233057 w 3385457"/>
              <a:gd name="connsiteY3" fmla="*/ 1230088 h 3624943"/>
              <a:gd name="connsiteX4" fmla="*/ 3385457 w 3385457"/>
              <a:gd name="connsiteY4" fmla="*/ 3624943 h 3624943"/>
              <a:gd name="connsiteX5" fmla="*/ 0 w 3385457"/>
              <a:gd name="connsiteY5" fmla="*/ 3624943 h 3624943"/>
              <a:gd name="connsiteX0" fmla="*/ 0 w 3385457"/>
              <a:gd name="connsiteY0" fmla="*/ 3624943 h 3624943"/>
              <a:gd name="connsiteX1" fmla="*/ 185057 w 3385457"/>
              <a:gd name="connsiteY1" fmla="*/ 1088575 h 3624943"/>
              <a:gd name="connsiteX2" fmla="*/ 1692729 w 3385457"/>
              <a:gd name="connsiteY2" fmla="*/ 0 h 3624943"/>
              <a:gd name="connsiteX3" fmla="*/ 3233057 w 3385457"/>
              <a:gd name="connsiteY3" fmla="*/ 1230088 h 3624943"/>
              <a:gd name="connsiteX4" fmla="*/ 3385457 w 3385457"/>
              <a:gd name="connsiteY4" fmla="*/ 3624943 h 3624943"/>
              <a:gd name="connsiteX5" fmla="*/ 0 w 3385457"/>
              <a:gd name="connsiteY5" fmla="*/ 3624943 h 3624943"/>
              <a:gd name="connsiteX0" fmla="*/ 0 w 3385457"/>
              <a:gd name="connsiteY0" fmla="*/ 3624943 h 3624943"/>
              <a:gd name="connsiteX1" fmla="*/ 185057 w 3385457"/>
              <a:gd name="connsiteY1" fmla="*/ 1088575 h 3624943"/>
              <a:gd name="connsiteX2" fmla="*/ 1692729 w 3385457"/>
              <a:gd name="connsiteY2" fmla="*/ 0 h 3624943"/>
              <a:gd name="connsiteX3" fmla="*/ 3309257 w 3385457"/>
              <a:gd name="connsiteY3" fmla="*/ 1153888 h 3624943"/>
              <a:gd name="connsiteX4" fmla="*/ 3385457 w 3385457"/>
              <a:gd name="connsiteY4" fmla="*/ 3624943 h 3624943"/>
              <a:gd name="connsiteX5" fmla="*/ 0 w 3385457"/>
              <a:gd name="connsiteY5" fmla="*/ 3624943 h 362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5457" h="3624943">
                <a:moveTo>
                  <a:pt x="0" y="3624943"/>
                </a:moveTo>
                <a:lnTo>
                  <a:pt x="185057" y="1088575"/>
                </a:lnTo>
                <a:lnTo>
                  <a:pt x="1692729" y="0"/>
                </a:lnTo>
                <a:lnTo>
                  <a:pt x="3309257" y="1153888"/>
                </a:lnTo>
                <a:lnTo>
                  <a:pt x="3385457" y="3624943"/>
                </a:lnTo>
                <a:lnTo>
                  <a:pt x="0" y="3624943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Elipse"/>
          <p:cNvSpPr/>
          <p:nvPr/>
        </p:nvSpPr>
        <p:spPr>
          <a:xfrm>
            <a:off x="4435928" y="2977240"/>
            <a:ext cx="424543" cy="1747156"/>
          </a:xfrm>
          <a:prstGeom prst="ellipse">
            <a:avLst/>
          </a:prstGeom>
          <a:noFill/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Elipse"/>
          <p:cNvSpPr/>
          <p:nvPr/>
        </p:nvSpPr>
        <p:spPr>
          <a:xfrm>
            <a:off x="3815442" y="2977241"/>
            <a:ext cx="424543" cy="1747156"/>
          </a:xfrm>
          <a:prstGeom prst="ellipse">
            <a:avLst/>
          </a:prstGeom>
          <a:noFill/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193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Resultados esperados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7458" y="1175658"/>
            <a:ext cx="8610600" cy="549728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s-ES" sz="2800" dirty="0" smtClean="0"/>
              <a:t>Personal sanitario formado y sensibilizado frente a la discriminación y la violencia de odio.</a:t>
            </a:r>
          </a:p>
          <a:p>
            <a:pPr>
              <a:lnSpc>
                <a:spcPct val="150000"/>
              </a:lnSpc>
            </a:pPr>
            <a:r>
              <a:rPr lang="es-ES" sz="2800" dirty="0" smtClean="0"/>
              <a:t>Propuesta de un Sistema de Vigilancia de Violencia de Odio sistemático y sostenible.</a:t>
            </a:r>
          </a:p>
          <a:p>
            <a:pPr>
              <a:lnSpc>
                <a:spcPct val="150000"/>
              </a:lnSpc>
            </a:pPr>
            <a:r>
              <a:rPr lang="es-ES" sz="2800" dirty="0" smtClean="0"/>
              <a:t>Propuesta de un parte de lesiones específico para la violencia de odio.</a:t>
            </a:r>
          </a:p>
          <a:p>
            <a:pPr>
              <a:lnSpc>
                <a:spcPct val="150000"/>
              </a:lnSpc>
            </a:pPr>
            <a:r>
              <a:rPr lang="es-ES" sz="2800" dirty="0" smtClean="0"/>
              <a:t>Propuesta de un protocolo de detección y atención sanitaria a sobrevivientes de violencia de odio</a:t>
            </a:r>
          </a:p>
          <a:p>
            <a:pPr>
              <a:lnSpc>
                <a:spcPct val="150000"/>
              </a:lnSpc>
            </a:pPr>
            <a:r>
              <a:rPr lang="es-ES" sz="2800" dirty="0"/>
              <a:t>Publicaciones y comunicaciones científicas y aumento de la evidencia</a:t>
            </a:r>
            <a:r>
              <a:rPr lang="es-ES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s-ES" sz="2800" dirty="0" smtClean="0"/>
              <a:t>Aportados puntos de confluencia para la coordinación entre todos los sectores implicados, instituciones públicas y sociedad civil</a:t>
            </a:r>
            <a:endParaRPr lang="es-ES" sz="2800" dirty="0"/>
          </a:p>
          <a:p>
            <a:pPr>
              <a:lnSpc>
                <a:spcPct val="150000"/>
              </a:lnSpc>
            </a:pPr>
            <a:endParaRPr lang="es-ES" sz="2800" dirty="0" smtClean="0"/>
          </a:p>
          <a:p>
            <a:pPr>
              <a:lnSpc>
                <a:spcPct val="150000"/>
              </a:lnSpc>
            </a:pPr>
            <a:endParaRPr lang="es-ES" sz="2800" dirty="0" smtClean="0"/>
          </a:p>
          <a:p>
            <a:pPr marL="0" indent="0">
              <a:buNone/>
            </a:pPr>
            <a:endParaRPr lang="es-ES" sz="2800" dirty="0" smtClean="0"/>
          </a:p>
        </p:txBody>
      </p:sp>
    </p:spTree>
    <p:extLst>
      <p:ext uri="{BB962C8B-B14F-4D97-AF65-F5344CB8AC3E}">
        <p14:creationId xmlns:p14="http://schemas.microsoft.com/office/powerpoint/2010/main" val="249213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6" b="61353"/>
          <a:stretch/>
        </p:blipFill>
        <p:spPr bwMode="auto">
          <a:xfrm>
            <a:off x="457200" y="355615"/>
            <a:ext cx="8229600" cy="19981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/>
          <p:nvPr/>
        </p:nvPicPr>
        <p:blipFill rotWithShape="1">
          <a:blip r:embed="rId3"/>
          <a:srcRect t="34658" r="1590" b="25587"/>
          <a:stretch/>
        </p:blipFill>
        <p:spPr bwMode="auto">
          <a:xfrm>
            <a:off x="457201" y="2571750"/>
            <a:ext cx="8229600" cy="3270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8124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8" y="274923"/>
            <a:ext cx="7606665" cy="630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06828" y="6235517"/>
            <a:ext cx="3679918" cy="338554"/>
          </a:xfrm>
          <a:prstGeom prst="rect">
            <a:avLst/>
          </a:prstGeom>
          <a:noFill/>
          <a:ln w="25400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S" sz="1600" dirty="0" smtClean="0">
                <a:solidFill>
                  <a:schemeClr val="accent4">
                    <a:lumMod val="75000"/>
                  </a:schemeClr>
                </a:solidFill>
              </a:rPr>
              <a:t>Fuente: Movimiento contra la intolerancia</a:t>
            </a:r>
            <a:endParaRPr lang="es-E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7404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9CBD7662-29F5-B541-B35F-F7AED04ECB55}" type="slidenum">
              <a:rPr lang="es-E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43</a:t>
            </a:fld>
            <a:endParaRPr lang="es-ES" sz="1200">
              <a:solidFill>
                <a:srgbClr val="FFFFFF"/>
              </a:solidFill>
            </a:endParaRPr>
          </a:p>
        </p:txBody>
      </p:sp>
      <p:pic>
        <p:nvPicPr>
          <p:cNvPr id="30724" name="2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7125" y="701676"/>
            <a:ext cx="6965950" cy="4248150"/>
          </a:xfrm>
        </p:spPr>
      </p:pic>
      <p:sp>
        <p:nvSpPr>
          <p:cNvPr id="2" name="1 CuadroTexto"/>
          <p:cNvSpPr txBox="1"/>
          <p:nvPr/>
        </p:nvSpPr>
        <p:spPr>
          <a:xfrm>
            <a:off x="3505199" y="4956490"/>
            <a:ext cx="44076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M. Ángeles Rodríguez Arenas: </a:t>
            </a:r>
            <a:r>
              <a:rPr lang="es-ES" b="1" dirty="0" smtClean="0">
                <a:hlinkClick r:id="rId3"/>
              </a:rPr>
              <a:t>mara@isciii.es</a:t>
            </a:r>
            <a:endParaRPr lang="es-ES" b="1" dirty="0" smtClean="0"/>
          </a:p>
          <a:p>
            <a:r>
              <a:rPr lang="es-ES" b="1" dirty="0" smtClean="0">
                <a:hlinkClick r:id="rId4"/>
              </a:rPr>
              <a:t>proyectosivivo@gmail.com</a:t>
            </a:r>
            <a:endParaRPr lang="es-ES" b="1" dirty="0" smtClean="0"/>
          </a:p>
          <a:p>
            <a:r>
              <a:rPr lang="es-ES" b="1" dirty="0">
                <a:hlinkClick r:id="rId5"/>
              </a:rPr>
              <a:t>http://proyectosivivo.blogspot.com.es</a:t>
            </a:r>
            <a:r>
              <a:rPr lang="es-ES" b="1" dirty="0" smtClean="0">
                <a:hlinkClick r:id="rId5"/>
              </a:rPr>
              <a:t>/</a:t>
            </a:r>
            <a:endParaRPr lang="es-ES" b="1" dirty="0" smtClean="0"/>
          </a:p>
          <a:p>
            <a:r>
              <a:rPr lang="es-ES" dirty="0" smtClean="0"/>
              <a:t>      </a:t>
            </a:r>
            <a:r>
              <a:rPr lang="es-ES" dirty="0">
                <a:hlinkClick r:id="rId6"/>
              </a:rPr>
              <a:t>@</a:t>
            </a:r>
            <a:r>
              <a:rPr lang="es-ES" b="1" dirty="0" err="1">
                <a:hlinkClick r:id="rId6"/>
              </a:rPr>
              <a:t>proyectosivivo</a:t>
            </a:r>
            <a:r>
              <a:rPr lang="es-ES" dirty="0"/>
              <a:t> 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3" name="AutoShape 2" descr="Image result for logo twitter"/>
          <p:cNvSpPr>
            <a:spLocks noChangeAspect="1" noChangeArrowheads="1"/>
          </p:cNvSpPr>
          <p:nvPr/>
        </p:nvSpPr>
        <p:spPr bwMode="auto">
          <a:xfrm>
            <a:off x="63500" y="-136525"/>
            <a:ext cx="117157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489" y="5903200"/>
            <a:ext cx="251051" cy="204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479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25" y="238125"/>
            <a:ext cx="6432550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183697" y="1522355"/>
            <a:ext cx="29289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Deliberada y sistemática exterminación </a:t>
            </a:r>
          </a:p>
          <a:p>
            <a:r>
              <a:rPr lang="es-ES" sz="1100" dirty="0"/>
              <a:t>d</a:t>
            </a:r>
            <a:r>
              <a:rPr lang="es-ES" sz="1100" dirty="0" smtClean="0"/>
              <a:t>e todo un pueblo </a:t>
            </a:r>
            <a:endParaRPr lang="es-ES" sz="11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984908" y="2530378"/>
            <a:ext cx="1306768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smtClean="0"/>
              <a:t>Contra las personas</a:t>
            </a:r>
          </a:p>
          <a:p>
            <a:pPr marL="171450" indent="-171450">
              <a:buFont typeface="Arial" charset="0"/>
              <a:buChar char="•"/>
            </a:pPr>
            <a:r>
              <a:rPr lang="es-ES" sz="1100" dirty="0" smtClean="0"/>
              <a:t>Amenazas</a:t>
            </a:r>
          </a:p>
          <a:p>
            <a:pPr marL="171450" indent="-171450">
              <a:buFont typeface="Arial" charset="0"/>
              <a:buChar char="•"/>
            </a:pPr>
            <a:r>
              <a:rPr lang="es-ES" sz="1100" dirty="0" smtClean="0"/>
              <a:t>Asaltos</a:t>
            </a:r>
          </a:p>
          <a:p>
            <a:pPr marL="171450" indent="-171450">
              <a:buFont typeface="Arial" charset="0"/>
              <a:buChar char="•"/>
            </a:pPr>
            <a:r>
              <a:rPr lang="es-ES" sz="1100" dirty="0" smtClean="0"/>
              <a:t>Terrorismo</a:t>
            </a:r>
          </a:p>
          <a:p>
            <a:pPr marL="171450" indent="-171450">
              <a:buFont typeface="Arial" charset="0"/>
              <a:buChar char="•"/>
            </a:pPr>
            <a:r>
              <a:rPr lang="es-ES" sz="1100" dirty="0" smtClean="0"/>
              <a:t>Asesinatos</a:t>
            </a:r>
            <a:endParaRPr lang="es-ES" sz="1100" dirty="0"/>
          </a:p>
        </p:txBody>
      </p:sp>
      <p:sp>
        <p:nvSpPr>
          <p:cNvPr id="5" name="4 CuadroTexto"/>
          <p:cNvSpPr txBox="1"/>
          <p:nvPr/>
        </p:nvSpPr>
        <p:spPr>
          <a:xfrm>
            <a:off x="5916011" y="2699655"/>
            <a:ext cx="160011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smtClean="0"/>
              <a:t>Contra la propiedad</a:t>
            </a:r>
          </a:p>
          <a:p>
            <a:pPr marL="171450" indent="-171450">
              <a:buFont typeface="Arial" charset="0"/>
              <a:buChar char="•"/>
            </a:pPr>
            <a:r>
              <a:rPr lang="es-ES" sz="1100" dirty="0" smtClean="0"/>
              <a:t>Incendios provocados</a:t>
            </a:r>
          </a:p>
          <a:p>
            <a:pPr marL="171450" indent="-171450">
              <a:buFont typeface="Arial" charset="0"/>
              <a:buChar char="•"/>
            </a:pPr>
            <a:r>
              <a:rPr lang="es-ES" sz="1100" dirty="0" smtClean="0"/>
              <a:t>Profanaciones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694460" y="4014909"/>
            <a:ext cx="79861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smtClean="0"/>
              <a:t>Empleo</a:t>
            </a:r>
          </a:p>
          <a:p>
            <a:r>
              <a:rPr lang="es-ES" sz="1100" dirty="0" smtClean="0"/>
              <a:t>Vivienda</a:t>
            </a:r>
          </a:p>
          <a:p>
            <a:r>
              <a:rPr lang="es-ES" sz="1100" dirty="0" smtClean="0"/>
              <a:t>Educación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539299" y="4184186"/>
            <a:ext cx="5277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smtClean="0"/>
              <a:t>Acoso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297352" y="5027905"/>
            <a:ext cx="66236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smtClean="0"/>
              <a:t>Insultos</a:t>
            </a:r>
          </a:p>
          <a:p>
            <a:r>
              <a:rPr lang="es-ES" sz="1100" dirty="0" smtClean="0"/>
              <a:t>Ridículo</a:t>
            </a:r>
          </a:p>
          <a:p>
            <a:r>
              <a:rPr lang="es-ES" sz="1100" dirty="0" smtClean="0"/>
              <a:t>Rechazo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7017641" y="5033271"/>
            <a:ext cx="16530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smtClean="0"/>
              <a:t>Exclusión social</a:t>
            </a:r>
          </a:p>
          <a:p>
            <a:r>
              <a:rPr lang="es-ES" sz="1100" dirty="0" smtClean="0"/>
              <a:t>Hacer chistes denigrantes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94437" y="5947415"/>
            <a:ext cx="17475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smtClean="0"/>
              <a:t>Aceptación de estereotipos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6990306" y="5778138"/>
            <a:ext cx="20778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smtClean="0"/>
              <a:t>No rechazar chistes denigrantes</a:t>
            </a:r>
          </a:p>
          <a:p>
            <a:r>
              <a:rPr lang="es-ES" sz="1100" dirty="0" smtClean="0"/>
              <a:t>Utilización como chivo expiatorio</a:t>
            </a:r>
          </a:p>
        </p:txBody>
      </p:sp>
    </p:spTree>
    <p:extLst>
      <p:ext uri="{BB962C8B-B14F-4D97-AF65-F5344CB8AC3E}">
        <p14:creationId xmlns:p14="http://schemas.microsoft.com/office/powerpoint/2010/main" val="355333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127" y="5926954"/>
            <a:ext cx="915237" cy="84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1386341" y="2195284"/>
            <a:ext cx="640783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rgbClr val="7030A0"/>
                </a:solidFill>
              </a:rPr>
              <a:t/>
            </a:r>
            <a:br>
              <a:rPr lang="es-ES" dirty="0" smtClean="0">
                <a:solidFill>
                  <a:srgbClr val="7030A0"/>
                </a:solidFill>
              </a:rPr>
            </a:br>
            <a:r>
              <a:rPr lang="es-ES" dirty="0" smtClean="0">
                <a:solidFill>
                  <a:srgbClr val="7030A0"/>
                </a:solidFill>
              </a:rPr>
              <a:t/>
            </a:r>
            <a:br>
              <a:rPr lang="es-ES" dirty="0" smtClean="0">
                <a:solidFill>
                  <a:srgbClr val="7030A0"/>
                </a:solidFill>
              </a:rPr>
            </a:br>
            <a:endParaRPr lang="es-ES" sz="2700" dirty="0">
              <a:solidFill>
                <a:srgbClr val="7030A0"/>
              </a:solidFill>
            </a:endParaRPr>
          </a:p>
        </p:txBody>
      </p:sp>
      <p:sp>
        <p:nvSpPr>
          <p:cNvPr id="7" name="6 Título"/>
          <p:cNvSpPr>
            <a:spLocks noGrp="1"/>
          </p:cNvSpPr>
          <p:nvPr>
            <p:ph type="ctrTitle"/>
          </p:nvPr>
        </p:nvSpPr>
        <p:spPr>
          <a:xfrm>
            <a:off x="685800" y="2657817"/>
            <a:ext cx="7772400" cy="1470025"/>
          </a:xfrm>
        </p:spPr>
        <p:txBody>
          <a:bodyPr/>
          <a:lstStyle/>
          <a:p>
            <a:r>
              <a:rPr lang="es-ES" dirty="0" smtClean="0">
                <a:solidFill>
                  <a:srgbClr val="7030A0"/>
                </a:solidFill>
              </a:rPr>
              <a:t>Situación </a:t>
            </a:r>
            <a:r>
              <a:rPr lang="es-ES" dirty="0">
                <a:solidFill>
                  <a:srgbClr val="7030A0"/>
                </a:solidFill>
              </a:rPr>
              <a:t>actual en nuestro contexto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071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659" y="575109"/>
            <a:ext cx="7310851" cy="6186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475694" y="2973841"/>
            <a:ext cx="4218894" cy="70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6230860"/>
            <a:ext cx="2068286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45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989" y="155575"/>
            <a:ext cx="5505450" cy="654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475694" y="2973841"/>
            <a:ext cx="4218894" cy="70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029" y="6230860"/>
            <a:ext cx="2068286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5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5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0972872"/>
              </p:ext>
            </p:extLst>
          </p:nvPr>
        </p:nvGraphicFramePr>
        <p:xfrm>
          <a:off x="457200" y="109945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348343" y="6041569"/>
            <a:ext cx="6084358" cy="276999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accent4">
                    <a:lumMod val="75000"/>
                  </a:schemeClr>
                </a:solidFill>
              </a:rPr>
              <a:t>Elaboración propia a partir de datos de OSCE 2009-2013 y Ministerio del Interior, España, 2015</a:t>
            </a:r>
            <a:endParaRPr lang="es-ES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45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2399</TotalTime>
  <Words>1835</Words>
  <Application>Microsoft Office PowerPoint</Application>
  <PresentationFormat>Presentación en pantalla (4:3)</PresentationFormat>
  <Paragraphs>464</Paragraphs>
  <Slides>43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5" baseType="lpstr">
      <vt:lpstr>Tema de Office</vt:lpstr>
      <vt:lpstr>Adobe Acrobat Document</vt:lpstr>
      <vt:lpstr>Sistema de vigilancia de la violencia de odio en los hospitales. El proyecto SIVIVO</vt:lpstr>
      <vt:lpstr>Guión</vt:lpstr>
      <vt:lpstr>¿Qué es la violencia?</vt:lpstr>
      <vt:lpstr>OMS</vt:lpstr>
      <vt:lpstr>Presentación de PowerPoint</vt:lpstr>
      <vt:lpstr>Situación actual en nuestro contexto</vt:lpstr>
      <vt:lpstr>Presentación de PowerPoint</vt:lpstr>
      <vt:lpstr>Presentación de PowerPoint</vt:lpstr>
      <vt:lpstr>Presentación de PowerPoint</vt:lpstr>
      <vt:lpstr>La violencia de odio como problema de salud pública</vt:lpstr>
      <vt:lpstr>Violencia como problema de Salud Pública</vt:lpstr>
      <vt:lpstr>Presentación de PowerPoint</vt:lpstr>
      <vt:lpstr>Consecuencias frecuentes para la salud de la violencia </vt:lpstr>
      <vt:lpstr>Consecuencias frecuentes para la salud de la violencia </vt:lpstr>
      <vt:lpstr>Para prevenir la Violencia de Odio y responder a ella,  se requiere la colaboración de muchos sectores de la sociedad</vt:lpstr>
      <vt:lpstr>Funciones del SECTOR SALUD en la lucha contra la Violencia de Odio</vt:lpstr>
      <vt:lpstr>SISTEMA DE VIGILANCIA DE  VIOLENCIA DE ODIO  Proyecto SIVIVO</vt:lpstr>
      <vt:lpstr>Presentación de PowerPoint</vt:lpstr>
      <vt:lpstr>2011</vt:lpstr>
      <vt:lpstr>Objetivos del proyecto</vt:lpstr>
      <vt:lpstr>Metodología</vt:lpstr>
      <vt:lpstr>Ejes de trabajo</vt:lpstr>
      <vt:lpstr>Búsqueda de financiación, apoyo y colaboración.</vt:lpstr>
      <vt:lpstr>Formación y Sensibilización</vt:lpstr>
      <vt:lpstr>Herramientas</vt:lpstr>
      <vt:lpstr>Herramienta de detección</vt:lpstr>
      <vt:lpstr>Presentación de PowerPoint</vt:lpstr>
      <vt:lpstr>Mejora de la asistencia</vt:lpstr>
      <vt:lpstr>Difusión del proyecto y resultados.</vt:lpstr>
      <vt:lpstr>Resultados preliminares</vt:lpstr>
      <vt:lpstr>Resultados preliminares</vt:lpstr>
      <vt:lpstr>Resultados preliminares</vt:lpstr>
      <vt:lpstr>Resultados preliminares</vt:lpstr>
      <vt:lpstr>Resultados preliminares</vt:lpstr>
      <vt:lpstr>Presentación de PowerPoint</vt:lpstr>
      <vt:lpstr>Presentación de PowerPoint</vt:lpstr>
      <vt:lpstr>Estudio de calidad de los partes de lesiones</vt:lpstr>
      <vt:lpstr>Presentación de PowerPoint</vt:lpstr>
      <vt:lpstr>Estudio de calidad de los partes de lesiones y  documentos anexos en los casos de agresiones. HULP, 2015</vt:lpstr>
      <vt:lpstr>Resultados esperados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Christian Carlo Gil Borrelli</dc:creator>
  <cp:lastModifiedBy>Mª Angeles Rodríguez Arenas</cp:lastModifiedBy>
  <cp:revision>183</cp:revision>
  <cp:lastPrinted>2016-04-18T19:24:14Z</cp:lastPrinted>
  <dcterms:created xsi:type="dcterms:W3CDTF">2014-10-12T12:21:23Z</dcterms:created>
  <dcterms:modified xsi:type="dcterms:W3CDTF">2016-04-19T11:15:07Z</dcterms:modified>
</cp:coreProperties>
</file>