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desplazar la diapositiva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>
              <a:buNone/>
            </a:pPr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buNone/>
            </a:pPr>
            <a:fld id="{5BAC06EA-9969-4A9A-B0EB-D3D41EF4CD8C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8BAA44C-CE4E-4FDA-8E24-8E93221D2395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25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9B3D8232-B71C-45EA-A64E-BDBA609C402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2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1125" cy="4349750"/>
          </a:xfrm>
          <a:prstGeom prst="rect">
            <a:avLst/>
          </a:prstGeom>
          <a:ln w="0">
            <a:noFill/>
          </a:ln>
        </p:spPr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62802E9A-94B7-4CE4-8B95-30E7823B343B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1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5A3BD63-2A76-453D-9377-A919DC125DAA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19FCC01-268C-4BEA-87B2-05268F2427EE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5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4FF7AB7-5746-458A-998A-2C2AE943FCE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3DE93BD-BC38-41DE-BD88-28941D292A41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69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CF986DB-F99D-4770-BBBC-6470F18602E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29400B7F-A394-4794-9A10-E029BD745C9C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3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8108B2E-55C2-4DF4-A13A-F753839FA5B6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F526C1A0-017F-46C4-8398-14D207B7A05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7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1CDEB24C-B6D1-4920-96DE-226811B61DE1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1B855CC4-74C5-431B-A276-B814C600C5AD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1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58CEA70-E022-4B7C-AEFA-A4F09B5122E1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8F599CA-C036-4086-AC30-73D03B1778C4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5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AC101F9-5985-40AA-AD71-89595B9D8578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32873CC-1232-4C21-B61A-F0275125B636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89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509A7E4-8616-4BEE-888A-C8B0B5F3F463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D4303D6-5D7E-4453-A3EE-3E43B076C7C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3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CED00F50-489C-48A7-A00F-299F92BCB7E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1AD7BFB-07C5-4438-AD17-EC252C2ECB9E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7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E48EF35-205F-4D01-9E04-BAA02299E8DF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1125" cy="4349750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9641482-3B4D-43A2-BB98-5A4D661190E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29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0FB92ED-49DD-4924-8BD5-0BBA3BA127C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1125" cy="4349750"/>
          </a:xfrm>
          <a:prstGeom prst="rect">
            <a:avLst/>
          </a:prstGeom>
          <a:ln w="0">
            <a:noFill/>
          </a:ln>
        </p:spPr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474E662-7F5F-4B25-B534-FECF9201C768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1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52705D7F-58A3-4761-B629-044B8CBA96F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20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1125" cy="4349750"/>
          </a:xfrm>
          <a:prstGeom prst="rect">
            <a:avLst/>
          </a:prstGeom>
          <a:ln w="0">
            <a:noFill/>
          </a:ln>
        </p:spPr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076C95C-0B2D-4518-B357-490DC880174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33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BFC7588-D6A8-4A27-BFFF-F47D06BD869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1125" cy="4349750"/>
          </a:xfrm>
          <a:prstGeom prst="rect">
            <a:avLst/>
          </a:prstGeom>
          <a:ln w="0">
            <a:noFill/>
          </a:ln>
        </p:spPr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A4636748-8DA8-4168-8EC3-577AFDFC4062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37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0BA71039-E8B2-4A05-BEBE-2CF2908ABCD9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E349D1ED-B089-41CF-9828-BED60202B132}" type="slidenum">
              <a:rPr lang="es-ES" sz="18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41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B0AA87C-566A-487F-8A1F-10607B970103}" type="slidenum">
              <a:rPr lang="es-ES" sz="1800" b="0" strike="noStrike" spc="-1">
                <a:solidFill>
                  <a:srgbClr val="000000"/>
                </a:solidFill>
                <a:latin typeface="Calibri"/>
                <a:ea typeface="+mn-ea"/>
              </a:rPr>
              <a:t>5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D465D8B5-595A-43A0-A620-C0A833056DA7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45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85511A8F-B6CB-4A94-B9BE-88E07460F50F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FCA221C2-6C6B-479D-9A0B-8B20005630A5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49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B3092D70-57A0-4099-967E-1E5E13E7890C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1720" cy="4350240"/>
          </a:xfrm>
          <a:prstGeom prst="rect">
            <a:avLst/>
          </a:prstGeom>
          <a:ln w="0">
            <a:noFill/>
          </a:ln>
        </p:spPr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4DB56D54-3AAB-47B3-9608-25429F3CF5BA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3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311BA03D-CF90-42A6-BCCA-7772F6D90496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00" y="882720"/>
            <a:ext cx="7732440" cy="4350960"/>
          </a:xfrm>
          <a:prstGeom prst="rect">
            <a:avLst/>
          </a:prstGeom>
          <a:ln w="0">
            <a:noFill/>
          </a:ln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Marcador de número de diapositiva 25"/>
          <p:cNvSpPr/>
          <p:nvPr/>
        </p:nvSpPr>
        <p:spPr>
          <a:xfrm>
            <a:off x="4240080" y="11025720"/>
            <a:ext cx="322164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C8AE3381-B601-4AE7-A56C-FB96850B81A0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7" name="Rectangle 24"/>
          <p:cNvSpPr/>
          <p:nvPr/>
        </p:nvSpPr>
        <p:spPr>
          <a:xfrm>
            <a:off x="4240440" y="11026080"/>
            <a:ext cx="3221640" cy="54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93000"/>
              </a:lnSpc>
              <a:buNone/>
              <a:tabLst>
                <a:tab pos="0" algn="l"/>
              </a:tabLst>
            </a:pPr>
            <a:fld id="{7D01A347-72FD-4CA7-8B42-6DB978A8ABBC}" type="slidenum">
              <a:rPr lang="es-ES" sz="18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es-ES" sz="1800" b="0" strike="noStrike" spc="-1">
              <a:latin typeface="Arial"/>
            </a:endParaRPr>
          </a:p>
        </p:txBody>
      </p:sp>
      <p:sp>
        <p:nvSpPr>
          <p:cNvPr id="1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0650" y="882650"/>
            <a:ext cx="7732713" cy="4351338"/>
          </a:xfrm>
          <a:prstGeom prst="rect">
            <a:avLst/>
          </a:prstGeom>
          <a:ln w="0">
            <a:noFill/>
          </a:ln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748800" y="5513040"/>
            <a:ext cx="5994000" cy="522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va.es/es/inicio/procedimientos?id_proc=2264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eneralitat_en_red@gva.es" TargetMode="External"/><Relationship Id="rId4" Type="http://schemas.openxmlformats.org/officeDocument/2006/relationships/hyperlink" Target="mailto:irpf@gva.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30000" lnSpcReduction="20000"/>
          </a:bodyPr>
          <a:lstStyle/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ca-ES" sz="8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CONVOCATÒRIA DE LES SUBVENCIONS DESTINADES A LA REALITZACIÓ DE PROGRAMES D'INTERÉS GENERAL PER A ATENDRE FINS DE CARÀCTER SOCIAL A CÀRREC DE L'ASSIGNACIÓ TRIBUTÀRIA DEL 0,7 % DE L'IRPF A LA COMUNITAT VALENCIANA</a:t>
            </a: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ca-ES" sz="8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PROGRAMES A EXECUTAR L'ANY 2024</a:t>
            </a: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70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8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6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Rectángulo 4"/>
          <p:cNvSpPr/>
          <p:nvPr/>
        </p:nvSpPr>
        <p:spPr>
          <a:xfrm>
            <a:off x="906120" y="1571400"/>
            <a:ext cx="10602720" cy="475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cap="all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REQUISITS DELS PROGRAMES Art. 5 </a:t>
            </a:r>
            <a:r>
              <a:rPr lang="es-ES" sz="2000" b="1" u="sng" strike="noStrike" cap="all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ordre</a:t>
            </a:r>
            <a:r>
              <a:rPr lang="es-ES" sz="2000" b="1" u="sng" strike="noStrike" cap="all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bases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Programes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Eix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2. Persones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joves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.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L'entitat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haurà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de: </a:t>
            </a: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estar inscrita en el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d'Associacions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Juvenils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Entitats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Prestadores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Serveis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 la Joventut a la Comunitat Valenciana,</a:t>
            </a: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 acreditades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membres del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Consell Valencià de la Joventut.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Programes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Eix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15.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Intervenció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del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voluntariat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.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L'entitat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haurà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d'estar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inscrita en el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Registre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Autonòmic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d'Associacions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Comunitat Valenciana.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Programes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Eix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16.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Equipament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.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No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l'adquisició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béns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ja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altres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subvencions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d'equipament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d'aquesta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conselleria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ni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equipaments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subvencionats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anys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anteriors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mateixos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conceptes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Rectángulo 4"/>
          <p:cNvSpPr/>
          <p:nvPr/>
        </p:nvSpPr>
        <p:spPr>
          <a:xfrm>
            <a:off x="1753560" y="2164680"/>
            <a:ext cx="8669880" cy="416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Arial"/>
                <a:ea typeface="DejaVu Sans"/>
              </a:rPr>
              <a:t>Convocatòria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Arial"/>
                <a:ea typeface="DejaVu Sans"/>
              </a:rPr>
              <a:t> 2023</a:t>
            </a:r>
            <a:endParaRPr lang="es-ES" sz="2000" b="0" strike="noStrike" spc="-1" dirty="0">
              <a:latin typeface="Arial"/>
            </a:endParaRPr>
          </a:p>
          <a:p>
            <a:pPr marL="457200" algn="ctr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No es convoca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l’Eix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17. Obres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(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per la DG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d'Infraestructures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).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Es poden presentar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3 programes per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eix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,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excepte en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Eix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3. Persones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majors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Eix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9. Persones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diversitat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funcional i/o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discapacitat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aquests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presentar un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màxim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7 programes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obstant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això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el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nombre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màxim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total de programes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que 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podran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presentar continua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30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programes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Rectángulo 4"/>
          <p:cNvSpPr/>
          <p:nvPr/>
        </p:nvSpPr>
        <p:spPr>
          <a:xfrm>
            <a:off x="578880" y="1497960"/>
            <a:ext cx="11475720" cy="673442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 A PRESENTAR PER L’ ENTITAT 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(art. 8  a)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Ordre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8/2019 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Estatuts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degudament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legalitzats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Documentació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acreditativa de la inscripción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l’entitat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el Registre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administratiu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corresponent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Certificat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composició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seu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òrgan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directiu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data del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seu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nomenament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tipus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d'elecció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així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la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presentació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d'aquestes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dades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davant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el registre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administratiu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corresponent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spc="-1" dirty="0">
              <a:latin typeface="Arial"/>
            </a:endParaRPr>
          </a:p>
          <a:p>
            <a:pPr lvl="2" algn="just">
              <a:lnSpc>
                <a:spcPct val="107000"/>
              </a:lnSpc>
              <a:buClr>
                <a:srgbClr val="000000"/>
              </a:buClr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cas de que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aquests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3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documents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hagen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sigut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aportats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alguna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convocatòria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l'IRPF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anterior,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suficient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un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certificat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representant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legal que acredite que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no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s'ha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produït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cap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canvi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la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documentació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especificant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el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núm.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d'expedient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subvenció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d'IRPF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el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es van presentar i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indicant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documents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objecte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certificació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257300" lvl="1" indent="-342900">
              <a:lnSpc>
                <a:spcPct val="107000"/>
              </a:lnSpc>
              <a:spcAft>
                <a:spcPts val="799"/>
              </a:spcAft>
              <a:buFont typeface="Wingdings" panose="05000000000000000000" pitchFamily="2" charset="2"/>
              <a:buChar char="§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Acreditació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/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Declaració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d'estar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al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les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obligacions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tributàries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la S.S. i el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reintegrament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	Subvencions, o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l'autorització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perquè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l'òrgan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instructor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obtinga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la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informació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Rectángulo 4"/>
          <p:cNvSpPr/>
          <p:nvPr/>
        </p:nvSpPr>
        <p:spPr>
          <a:xfrm>
            <a:off x="1182960" y="1947960"/>
            <a:ext cx="9293760" cy="35726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DOCUMENTACIÓ A PRESENTAR PER L’ENTITAT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	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	ANNEXE II: MEMÒRIA EXPLICATIVA DE LA ENTITAT.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RELACIÓ DELS PROGRAMES del 16 al 30 (ANNEX I)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en cas de que es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sol·liciten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més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de 15 programes.</a:t>
            </a:r>
            <a:endParaRPr lang="es-ES" sz="2000" b="0" strike="noStrike" spc="-1" dirty="0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MEMÒRIA explicativa de cada programa:</a:t>
            </a:r>
            <a:endParaRPr lang="es-ES" sz="2000" b="0" strike="noStrike" spc="-1" dirty="0">
              <a:latin typeface="Arial"/>
            </a:endParaRPr>
          </a:p>
          <a:p>
            <a:pPr marL="1714680" lvl="3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ANNEX III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programes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eixos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1 al 15. </a:t>
            </a:r>
            <a:endParaRPr lang="es-ES" sz="2000" b="0" strike="noStrike" spc="-1" dirty="0">
              <a:latin typeface="Arial"/>
            </a:endParaRPr>
          </a:p>
          <a:p>
            <a:pPr marL="1714680" lvl="3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ANNEX IV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Eix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16.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Equipament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Rectángulo 4"/>
          <p:cNvSpPr/>
          <p:nvPr/>
        </p:nvSpPr>
        <p:spPr>
          <a:xfrm>
            <a:off x="2863440" y="1650600"/>
            <a:ext cx="6094800" cy="709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DejaVu Sans"/>
              </a:rPr>
              <a:t>ALTRA DOCUMENTACIÓ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( en cas de ser necesària)</a:t>
            </a:r>
            <a:endParaRPr lang="es-ES" sz="1800" b="0" strike="noStrike" spc="-1">
              <a:latin typeface="Arial"/>
            </a:endParaRPr>
          </a:p>
        </p:txBody>
      </p:sp>
      <p:sp>
        <p:nvSpPr>
          <p:cNvPr id="95" name="Rectángulo 5"/>
          <p:cNvSpPr/>
          <p:nvPr/>
        </p:nvSpPr>
        <p:spPr>
          <a:xfrm>
            <a:off x="721440" y="2566080"/>
            <a:ext cx="10585800" cy="30381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programes 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executar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per diverses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entitats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Un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full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càlcul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(Excel o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lliure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office) per cada programa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indicació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d'imports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percentatges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participació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cada membre.</a:t>
            </a:r>
            <a:endParaRPr lang="es-ES" sz="2000" b="0" strike="noStrike" spc="-1" dirty="0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257480" lvl="2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El full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càlcul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està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disponible en la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pàgina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web.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que afecten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eixos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 i 15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acreditació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d'estar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inscrits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el registre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corresponent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2BC7C86-0AB0-B896-0352-BA00AC913F34}"/>
              </a:ext>
            </a:extLst>
          </p:cNvPr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800" b="1" spc="-1" dirty="0">
                <a:solidFill>
                  <a:srgbClr val="000000"/>
                </a:solidFill>
                <a:latin typeface="Calibri"/>
                <a:ea typeface="Calibri"/>
              </a:rPr>
              <a:t>NOVETAT</a:t>
            </a: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DADES DE DOMICILIACIÓ BANCÀRIA</a:t>
            </a:r>
          </a:p>
          <a:p>
            <a:pPr marL="457200" lvl="1" indent="0" algn="ctr">
              <a:lnSpc>
                <a:spcPct val="107000"/>
              </a:lnSpc>
              <a:buClr>
                <a:srgbClr val="000000"/>
              </a:buClr>
              <a:buNone/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ctr">
              <a:lnSpc>
                <a:spcPct val="107000"/>
              </a:lnSpc>
              <a:buClr>
                <a:srgbClr val="000000"/>
              </a:buClr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NOVETAT</a:t>
            </a:r>
          </a:p>
          <a:p>
            <a:pPr lvl="1" algn="ctr">
              <a:lnSpc>
                <a:spcPct val="107000"/>
              </a:lnSpc>
              <a:buClr>
                <a:srgbClr val="000000"/>
              </a:buClr>
            </a:pPr>
            <a:r>
              <a:rPr lang="es-ES" sz="2000" b="1" spc="-1" dirty="0">
                <a:solidFill>
                  <a:srgbClr val="000000"/>
                </a:solidFill>
                <a:latin typeface="Calibri"/>
                <a:ea typeface="Calibri"/>
              </a:rPr>
              <a:t>DADES DE DOMICILIACIÓ BANCÀRIA</a:t>
            </a:r>
          </a:p>
          <a:p>
            <a:pPr lvl="1" algn="ctr">
              <a:lnSpc>
                <a:spcPct val="107000"/>
              </a:lnSpc>
              <a:buClr>
                <a:srgbClr val="000000"/>
              </a:buClr>
            </a:pPr>
            <a:endParaRPr lang="es-ES" sz="2000" b="1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Entitats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noves perceptores de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subvencions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a la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Vicepresidència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i Conselleria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d’Igualtat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i Polítiques Inclusives o que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hagen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modificat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les dades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bancàries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respecte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anys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anteriors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serà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obligatori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utilitzar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el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tràmit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telemàtic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PROPER per: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Altes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Modificacions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</a:p>
          <a:p>
            <a:pPr marL="342900" lvl="1" indent="-342900" algn="just">
              <a:lnSpc>
                <a:spcPct val="107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En el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següent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spc="-1" dirty="0" err="1">
                <a:solidFill>
                  <a:srgbClr val="000000"/>
                </a:solidFill>
                <a:latin typeface="Calibri"/>
                <a:ea typeface="Calibri"/>
              </a:rPr>
              <a:t>enllaç</a:t>
            </a:r>
            <a:r>
              <a:rPr lang="es-ES" sz="2000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</a:p>
          <a:p>
            <a:pPr marL="457200" lvl="1" indent="0" algn="just">
              <a:lnSpc>
                <a:spcPct val="107000"/>
              </a:lnSpc>
              <a:buClr>
                <a:srgbClr val="000000"/>
              </a:buClr>
              <a:buNone/>
            </a:pPr>
            <a:r>
              <a:rPr lang="es-ES" sz="2000" spc="-1" dirty="0">
                <a:solidFill>
                  <a:srgbClr val="0563C1"/>
                </a:solidFill>
                <a:latin typeface="Calibri"/>
                <a:ea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https://www.gva.es/es/inicio/procedimientos?id_proc=22648</a:t>
            </a:r>
            <a:endParaRPr lang="es-ES" sz="20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lvl="1" algn="just">
              <a:lnSpc>
                <a:spcPct val="107000"/>
              </a:lnSpc>
              <a:buClr>
                <a:srgbClr val="000000"/>
              </a:buClr>
            </a:pPr>
            <a:endParaRPr lang="es-ES" sz="2800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endParaRPr lang="es-ES" dirty="0"/>
          </a:p>
        </p:txBody>
      </p:sp>
      <p:sp>
        <p:nvSpPr>
          <p:cNvPr id="4" name="PlaceHolder 1">
            <a:extLst>
              <a:ext uri="{FF2B5EF4-FFF2-40B4-BE49-F238E27FC236}">
                <a16:creationId xmlns:a16="http://schemas.microsoft.com/office/drawing/2014/main" id="{2DDDADAA-02C8-E35F-C394-34521DDD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4588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>
              <a:rPr dirty="0"/>
            </a:br>
            <a:r>
              <a:rPr lang="ca-ES" sz="145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CA7ADD3-1031-BDCD-61FC-9DDC245FE42C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492230" y="333964"/>
            <a:ext cx="2620080" cy="102276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773889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Rectángulo 4"/>
          <p:cNvSpPr/>
          <p:nvPr/>
        </p:nvSpPr>
        <p:spPr>
          <a:xfrm>
            <a:off x="1275120" y="1743480"/>
            <a:ext cx="10208160" cy="4231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ALTRA DOCUMENTACIÓ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strike="noStrike" spc="-1" dirty="0">
                <a:solidFill>
                  <a:srgbClr val="000000"/>
                </a:solidFill>
                <a:latin typeface="Calibri"/>
                <a:ea typeface="Calibri"/>
              </a:rPr>
              <a:t>(en cas de ser </a:t>
            </a:r>
            <a:r>
              <a:rPr lang="es-ES" sz="180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necesària</a:t>
            </a:r>
            <a:r>
              <a:rPr lang="es-ES" sz="1800" strike="noStrike" spc="-1" dirty="0">
                <a:solidFill>
                  <a:srgbClr val="000000"/>
                </a:solidFill>
                <a:latin typeface="Calibri"/>
                <a:ea typeface="Calibri"/>
              </a:rPr>
              <a:t>)</a:t>
            </a:r>
            <a:endParaRPr lang="es-ES" sz="180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En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l’Eix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16.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Equipament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1657440" lvl="3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inversions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inferiors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 15.000 euros (IVA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exclòs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), 1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pressupost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657440" lvl="3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inversions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superiors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hauran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presentar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3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pressupostos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Si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escau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documentación per a valorar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l’Entitat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complement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l’Annex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II i del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formulari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SUGUS: 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Certificat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vigor.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Informe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l’auditoria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comptes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Pla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d’igualtat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1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Rectángulo 4"/>
          <p:cNvSpPr/>
          <p:nvPr/>
        </p:nvSpPr>
        <p:spPr>
          <a:xfrm>
            <a:off x="1275120" y="1743480"/>
            <a:ext cx="10208160" cy="478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</a:t>
            </a: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 LES ENTITATS: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ALMENYS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60 PUNTS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(sobre 100).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Agrupacions d'entitats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mitjana de les puntuacions de les entitats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, que haurà de superar els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60 punts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i cap de les integrants obtindre’n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menys de 50.</a:t>
            </a:r>
            <a:endParaRPr lang="es-ES" sz="18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DELS PROGRAMES: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Almenys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50 punts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(sobre 100) en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despeses de naturalesa corrent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1800" b="0" strike="noStrike" spc="-1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Almenys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55 punts</a:t>
            </a: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(sobre 100) en </a:t>
            </a: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despeses de naturalesa de capital (equipaments)</a:t>
            </a: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5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Rectángulo 4"/>
          <p:cNvSpPr/>
          <p:nvPr/>
        </p:nvSpPr>
        <p:spPr>
          <a:xfrm>
            <a:off x="1163160" y="1650600"/>
            <a:ext cx="10208160" cy="449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FASE VALORACIÓ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 LES ENTITATS: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Criteris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objectius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l’artícle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10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Ordre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8/2019: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Àmbit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d'actuació.</a:t>
            </a:r>
            <a:r>
              <a:rPr lang="es-ES" sz="1800" b="1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12 </a:t>
            </a:r>
            <a:r>
              <a:rPr lang="es-ES" sz="1800" b="1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Nombre d’associats.5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Col·lectius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específics.3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Federacions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confederacions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Treball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xarxa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altres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entitats.4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Especialització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(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anys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d’experiència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)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.15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Seus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obertes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al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públic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Plans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formació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contínua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personal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retribuit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.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(si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s'han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implantat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específics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).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Abast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formación del personal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retribuit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2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Contractació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específica. 6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(persones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discapacitat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menors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35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anys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joves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extutelats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aturats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llarga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durada,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víctimes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violència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gènere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perceptors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renda valenciana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d'inclusió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). </a:t>
            </a:r>
            <a:endParaRPr lang="es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Rectángulo 4"/>
          <p:cNvSpPr/>
          <p:nvPr/>
        </p:nvSpPr>
        <p:spPr>
          <a:xfrm>
            <a:off x="1275120" y="1743480"/>
            <a:ext cx="10208160" cy="510757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 LES ENTITATS :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criteris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objectius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del art. 10,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Ordre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8/2019</a:t>
            </a:r>
            <a:endParaRPr lang="es-ES" sz="18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nombre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l’entitat</a:t>
            </a:r>
            <a:endParaRPr lang="es-ES" sz="1800" b="0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b="1" spc="-1" dirty="0">
                <a:solidFill>
                  <a:srgbClr val="000000"/>
                </a:solidFill>
                <a:latin typeface="Calibri"/>
              </a:rPr>
              <a:t>Participació del </a:t>
            </a:r>
            <a:r>
              <a:rPr lang="es-ES" b="1" spc="-1" dirty="0" err="1">
                <a:solidFill>
                  <a:srgbClr val="000000"/>
                </a:solidFill>
                <a:latin typeface="Calibri"/>
              </a:rPr>
              <a:t>voluntariat</a:t>
            </a:r>
            <a:r>
              <a:rPr lang="es-ES" b="1" spc="-1" dirty="0">
                <a:solidFill>
                  <a:srgbClr val="000000"/>
                </a:solidFill>
                <a:latin typeface="Calibri"/>
              </a:rPr>
              <a:t>. 3 </a:t>
            </a:r>
            <a:r>
              <a:rPr lang="es-ES" b="1" spc="-1" dirty="0" err="1">
                <a:solidFill>
                  <a:srgbClr val="000000"/>
                </a:solidFill>
                <a:latin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específic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formació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Abast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formació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5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(%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arriba).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Qualitat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en la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gestió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l'entitat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 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7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Processos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implantats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o sistema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certificat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qualitat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Finançament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propi.2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Finançament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públic.7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Finançament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privat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Auditoria de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comptes</a:t>
            </a:r>
            <a:r>
              <a:rPr lang="es-ES" b="1" u="sng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. 4 </a:t>
            </a:r>
            <a:r>
              <a:rPr lang="es-ES" b="1" u="sng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punts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comptes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anuals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1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l’exercici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anterior.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Declaració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d'utilitat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pública. 2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1200240" lvl="2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Plans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d'igualtat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. </a:t>
            </a:r>
            <a:r>
              <a:rPr lang="es-ES" sz="1800" b="1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6 </a:t>
            </a:r>
            <a:r>
              <a:rPr lang="es-ES" sz="1800" b="1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8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434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6000" lnSpcReduction="20000"/>
          </a:bodyPr>
          <a:lstStyle/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ca-ES" sz="31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INDICACIONS PRÈVIES</a:t>
            </a:r>
            <a:endParaRPr lang="es-ES" sz="31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31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a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Web: inclusio.gva.es 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per a informació, normativa i documents </a:t>
            </a:r>
            <a:r>
              <a:rPr lang="ca-E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d'interés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a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Resolució de 02 de juny  de 2022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de la Vicepresidència i Conselleria d'Igualtat i Polítiques Inclusives, per la qual es convoquen per a l'exercici 2023 les subvencions dirigides a la realització de programes </a:t>
            </a:r>
            <a:r>
              <a:rPr lang="ca-E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d'interés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general per a atendre fins de caràcter social a càrrec del tram autonòmic de l'assignació tributària del 0,7 per 100 de l'Impost sobre la Renda de les Persones Físiques.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ca-ES" sz="2800" b="1" u="sng" strike="noStrike" spc="-1" dirty="0">
                <a:solidFill>
                  <a:srgbClr val="000000"/>
                </a:solidFill>
                <a:uFillTx/>
                <a:latin typeface="Calibri"/>
                <a:ea typeface="DejaVu Sans"/>
              </a:rPr>
              <a:t>Ordre 8/2019</a:t>
            </a:r>
            <a:r>
              <a:rPr lang="ca-ES" sz="2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 7 de setembre, de la Vicepresidència i Conselleria d'Igualtat i Polítiques Inclusives, per la qual s'estableixen les bases reguladores per a la concessió de subvencions dirigides a la realització de programes </a:t>
            </a:r>
            <a:r>
              <a:rPr lang="ca-ES" sz="2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d'interés</a:t>
            </a:r>
            <a:r>
              <a:rPr lang="ca-ES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general per a atendre fins de caràcter social a càrrec del tram autonòmic de l'assignació tributària del 0,7 per 100 de l'Impost sobre la Renda de les Persones Físiques.</a:t>
            </a: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3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Rectángulo 4"/>
          <p:cNvSpPr/>
          <p:nvPr/>
        </p:nvSpPr>
        <p:spPr>
          <a:xfrm>
            <a:off x="1275120" y="1743480"/>
            <a:ext cx="10208160" cy="48112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</a:t>
            </a: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DELS PROGRAMES: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criteris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objectius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l’artícle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11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Ordre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8/2019:</a:t>
            </a:r>
            <a:endParaRPr lang="es-ES" sz="18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Justificació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12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Incidència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lluita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contra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pobresa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l'exclusió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social. 6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Objectius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del programa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8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Descripció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número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participació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dels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beneficiaris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4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Àmbit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territorial del programa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5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Activitats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8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Metodología. 6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457200"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7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Rectángulo 4"/>
          <p:cNvSpPr/>
          <p:nvPr/>
        </p:nvSpPr>
        <p:spPr>
          <a:xfrm>
            <a:off x="1275118" y="1459080"/>
            <a:ext cx="10228259" cy="5996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</a:t>
            </a:r>
            <a:endParaRPr lang="es-ES" sz="1800" b="0" strike="noStrike" spc="-1" dirty="0">
              <a:latin typeface="Arial"/>
            </a:endParaRPr>
          </a:p>
          <a:p>
            <a:pPr marL="285840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VALORACIÓ DELS PROGRAMES: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criteris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objectius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de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l’artícle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11 </a:t>
            </a:r>
            <a:r>
              <a:rPr lang="es-ES" sz="18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Ordre</a:t>
            </a:r>
            <a:r>
              <a:rPr lang="es-ES" sz="18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8/2019:</a:t>
            </a:r>
            <a:endParaRPr lang="es-ES" sz="18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Calendari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Coordinació interna del programa.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b="1" spc="-1" dirty="0">
                <a:solidFill>
                  <a:srgbClr val="000000"/>
                </a:solidFill>
                <a:latin typeface="Calibri"/>
              </a:rPr>
              <a:t>Coordinació externa del programa. 3 </a:t>
            </a:r>
            <a:r>
              <a:rPr lang="es-ES" b="1" spc="-1" dirty="0" err="1">
                <a:solidFill>
                  <a:srgbClr val="000000"/>
                </a:solidFill>
                <a:latin typeface="Calibri"/>
              </a:rPr>
              <a:t>punts</a:t>
            </a:r>
            <a:endParaRPr lang="es-ES" b="1" spc="-1" dirty="0">
              <a:solidFill>
                <a:srgbClr val="000000"/>
              </a:solidFill>
              <a:latin typeface="Calibri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Participació de les persones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beneficiàries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</a:rPr>
              <a:t>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Promoció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difusió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3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professional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8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voluntari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5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b="1" spc="-1" dirty="0" err="1">
                <a:solidFill>
                  <a:srgbClr val="000000"/>
                </a:solidFill>
                <a:latin typeface="Calibri"/>
              </a:rPr>
              <a:t>Pressupost</a:t>
            </a:r>
            <a:r>
              <a:rPr lang="es-ES" b="1" spc="-1" dirty="0">
                <a:solidFill>
                  <a:srgbClr val="000000"/>
                </a:solidFill>
                <a:latin typeface="Calibri"/>
              </a:rPr>
              <a:t> del programa. 3 </a:t>
            </a:r>
            <a:r>
              <a:rPr lang="es-ES" b="1" spc="-1" dirty="0" err="1">
                <a:solidFill>
                  <a:srgbClr val="000000"/>
                </a:solidFill>
                <a:latin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Cofinançament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 4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Corresponsabilitat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del programa.4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Indicadors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d'avaluació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control. 6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Perspectiva de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gènere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i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promoció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la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igualtat</a:t>
            </a:r>
            <a:r>
              <a:rPr lang="es-ES" sz="1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 6 </a:t>
            </a:r>
            <a:r>
              <a:rPr lang="es-ES" sz="18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punts</a:t>
            </a:r>
            <a:endParaRPr lang="es-ES" sz="1800" b="1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1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923040" y="1650600"/>
            <a:ext cx="941184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Rectángulo 4"/>
          <p:cNvSpPr/>
          <p:nvPr/>
        </p:nvSpPr>
        <p:spPr>
          <a:xfrm>
            <a:off x="1418760" y="2284920"/>
            <a:ext cx="9031680" cy="408761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 SOL·LICITA AVANÇAR LA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PRESENTACIÓ DE LA SOL·LICITUD AL MÉS PROMPTE POSSIBLE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evitar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col·lapsar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servidors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xarxa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Symbol"/>
              <a:buChar char="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dubtes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o consultes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 </a:t>
            </a:r>
            <a:r>
              <a:rPr lang="es-ES" sz="2000" b="1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4"/>
              </a:rPr>
              <a:t>irpf@gva.es</a:t>
            </a:r>
            <a:endParaRPr lang="es-ES" sz="2000" b="0" strike="noStrike" spc="-1" dirty="0">
              <a:latin typeface="Arial"/>
            </a:endParaRPr>
          </a:p>
          <a:p>
            <a:pPr marL="800280" lvl="1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Per 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problemes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tècnics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relacionats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amb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la plataforma: </a:t>
            </a:r>
            <a:r>
              <a:rPr lang="es-ES" sz="2000" b="1" u="sng" strike="noStrike" spc="-1" dirty="0">
                <a:solidFill>
                  <a:srgbClr val="0563C1"/>
                </a:solidFill>
                <a:uFillTx/>
                <a:latin typeface="Calibri"/>
                <a:ea typeface="Calibri"/>
                <a:hlinkClick r:id="rId5"/>
              </a:rPr>
              <a:t>generalitat_en_red@gva.es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endParaRPr lang="es-ES" sz="2000" b="1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Moltes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gràcies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per la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vostra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atenció</a:t>
            </a:r>
            <a:endParaRPr lang="es-ES" sz="2000" b="1" strike="noStrike" spc="-1" dirty="0">
              <a:solidFill>
                <a:srgbClr val="000000"/>
              </a:solidFill>
              <a:latin typeface="Calibri"/>
              <a:ea typeface="Calibri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1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Rectángulo 4"/>
          <p:cNvSpPr/>
          <p:nvPr/>
        </p:nvSpPr>
        <p:spPr>
          <a:xfrm>
            <a:off x="1712160" y="1650600"/>
            <a:ext cx="8451720" cy="43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INSTÀNCIES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TERMINI DE PRESENTACIÓ: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15 DIES HÀBILS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cap="all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Finalització</a:t>
            </a:r>
            <a:r>
              <a:rPr lang="es-ES" sz="2000" b="1" u="sng" strike="noStrike" cap="all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: 28 de junio de 2023</a:t>
            </a:r>
            <a:r>
              <a:rPr lang="es-ES" sz="2000" b="1" strike="noStrike" cap="all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9144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743040" lvl="1" indent="-28584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SOL·LICITUD TELEMÀTICA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,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UNA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ÚNICA SOL·LICITUD PER CADA ENTITAT: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buClr>
                <a:srgbClr val="000000"/>
              </a:buClr>
              <a:buFont typeface="Wingdings" charset="2"/>
              <a:buChar char="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En el cas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l'agrupació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d'entitats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sense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personalitat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jurídica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la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sol·licitud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haurà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realitzar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-la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l'entitat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representant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1371600" algn="just">
              <a:lnSpc>
                <a:spcPct val="107000"/>
              </a:lnSpc>
              <a:buNone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s-ES" sz="2000" b="0" strike="noStrike" spc="-1" dirty="0">
              <a:latin typeface="Arial"/>
            </a:endParaRPr>
          </a:p>
          <a:p>
            <a:pPr marL="1143000" lvl="2" indent="-22860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Wingdings" charset="2"/>
              <a:buChar char=""/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Les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entitats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que es presenten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com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executants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 de programes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d'una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federació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no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podran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presentar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Calibri"/>
              </a:rPr>
              <a:t>sol·licitud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Calibri"/>
              </a:rPr>
              <a:t> individual.</a:t>
            </a: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Rectángulo 4"/>
          <p:cNvSpPr/>
          <p:nvPr/>
        </p:nvSpPr>
        <p:spPr>
          <a:xfrm>
            <a:off x="1107360" y="1542960"/>
            <a:ext cx="10107720" cy="442918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 TRAMITACIÓ</a:t>
            </a: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SIGNATURA ELECTRÒNICA: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manteniment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de la signatura </a:t>
            </a:r>
            <a:r>
              <a:rPr lang="es-ES" sz="2000" b="0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electrònica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de </a:t>
            </a:r>
            <a:r>
              <a:rPr lang="es-ES" sz="2000" b="0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l'entitat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o del </a:t>
            </a:r>
            <a:r>
              <a:rPr lang="es-ES" sz="2000" b="0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representant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</a:t>
            </a:r>
            <a:r>
              <a:rPr lang="es-ES" sz="2000" b="0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durant</a:t>
            </a:r>
            <a:r>
              <a:rPr lang="es-ES" sz="2000" b="0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TOT el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procediment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 marL="457200"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HI HA DOS FORMULARIS INICIALS: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1.-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Genèric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de la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subvenció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2.-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Formulari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específic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( SUGUS)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Dades del programa </a:t>
            </a:r>
            <a:endParaRPr lang="es-ES" sz="2000" b="0" strike="noStrike" spc="-1" dirty="0">
              <a:latin typeface="Arial"/>
            </a:endParaRPr>
          </a:p>
          <a:p>
            <a:pPr marL="972000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Cal parar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atenció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al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desglossament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econòmic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programes en 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Personal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Activitats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Gestió</a:t>
            </a:r>
            <a:r>
              <a:rPr lang="es-ES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,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Equipament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que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s'indica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Annexos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III i IV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memòria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explicativa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dels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programes, ja que HAN DE COINCIDIR.</a:t>
            </a:r>
            <a:endParaRPr lang="es-ES" sz="2000" b="0" strike="noStrike" spc="-1" dirty="0">
              <a:latin typeface="Arial"/>
            </a:endParaRPr>
          </a:p>
          <a:p>
            <a:pPr marL="457200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9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60" name="Rectángulo 4"/>
          <p:cNvSpPr/>
          <p:nvPr/>
        </p:nvSpPr>
        <p:spPr>
          <a:xfrm>
            <a:off x="1302840" y="1614240"/>
            <a:ext cx="10200240" cy="5973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RECORDATORI TRAMITACIÓ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</a:pPr>
            <a:endParaRPr lang="es-ES" sz="2000" b="1" u="sng" strike="noStrike" spc="-1" dirty="0">
              <a:solidFill>
                <a:srgbClr val="000000"/>
              </a:solidFill>
              <a:uFillTx/>
              <a:latin typeface="Calibri"/>
              <a:ea typeface="Times New Roman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ANNEXES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 Cal que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estiguen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emplenats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tots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els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1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apartats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(per evitar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requeriments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innecessaris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Comprovar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la NUMERACIÓ DELS PROGRAMES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(han de coincidir 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ambdós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formularis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Comprovar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</a:t>
            </a:r>
            <a:r>
              <a:rPr lang="es-ES" sz="2000" b="1" u="sng" strike="noStrike" spc="-1" dirty="0" err="1">
                <a:solidFill>
                  <a:srgbClr val="000000"/>
                </a:solidFill>
                <a:uFillTx/>
                <a:latin typeface="Calibri"/>
                <a:ea typeface="Times New Roman"/>
              </a:rPr>
              <a:t>l'ASSIGNACIÓ</a:t>
            </a: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 DE L'EIX DEL PROGRAMA 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(han de coincidir en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ambdós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formularis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).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UN PROGRAMA, UN PDF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 un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mateix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pdf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no ha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d'incorporar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diversos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programes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Wingdings"/>
                <a:ea typeface="Times New Roman"/>
              </a:rPr>
              <a:t>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Enviar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el PDF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sense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transformar, no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escanejar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-lo ni fotocopiar-lo.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IMPORTANT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: </a:t>
            </a:r>
            <a:r>
              <a:rPr lang="es-ES" sz="20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identificar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degudament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cada programa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segons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el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seu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0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contingut</a:t>
            </a:r>
            <a:r>
              <a:rPr lang="es-ES" sz="20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  <a:tabLst>
                <a:tab pos="0" algn="l"/>
              </a:tabLst>
            </a:pPr>
            <a:endParaRPr lang="es-E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ítulo 1"/>
          <p:cNvSpPr/>
          <p:nvPr/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31320" rIns="90000" bIns="4500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latin typeface="Arial"/>
            </a:endParaRPr>
          </a:p>
        </p:txBody>
      </p:sp>
      <p:pic>
        <p:nvPicPr>
          <p:cNvPr id="62" name="Picture 2"/>
          <p:cNvPicPr/>
          <p:nvPr/>
        </p:nvPicPr>
        <p:blipFill>
          <a:blip r:embed="rId2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63" name="Rectángulo 5"/>
          <p:cNvSpPr/>
          <p:nvPr/>
        </p:nvSpPr>
        <p:spPr>
          <a:xfrm>
            <a:off x="1071720" y="1448640"/>
            <a:ext cx="10047960" cy="45737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buNone/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7000"/>
              </a:lnSpc>
              <a:buNone/>
            </a:pPr>
            <a:r>
              <a:rPr lang="es-ES" sz="2000" b="1" u="sng" strike="noStrike" spc="-1" dirty="0">
                <a:solidFill>
                  <a:srgbClr val="000000"/>
                </a:solidFill>
                <a:uFillTx/>
                <a:latin typeface="Calibri"/>
                <a:ea typeface="Times New Roman"/>
              </a:rPr>
              <a:t>TRÀMIT APORTACIÓ DOCUMENTACIÓ</a:t>
            </a:r>
            <a:endParaRPr lang="es-ES" sz="20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0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És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necessari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INDICAR EL NÚMERO DE EXPEDIENT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assignat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	El número de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expedient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será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PIIRPF/2023/XXX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, i es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rebrà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a través del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correu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	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electrònic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Cal esperar a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rebre’l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 No s’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admetrà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documentaci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presentada 	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amb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numeració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de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expedients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d’anys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anteriors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400" b="0" strike="noStrike" spc="-1" dirty="0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Durant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TOTS ELS TRÀMITS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de la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present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convocatoria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s'haurà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d'utilitzar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la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mateixa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s-ES" sz="2400" b="1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signatura digital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que per al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tràmit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 de </a:t>
            </a:r>
            <a:r>
              <a:rPr lang="es-ES" sz="2400" b="0" strike="noStrike" spc="-1" dirty="0" err="1">
                <a:solidFill>
                  <a:srgbClr val="000000"/>
                </a:solidFill>
                <a:latin typeface="Calibri"/>
                <a:ea typeface="Times New Roman"/>
              </a:rPr>
              <a:t>sol·licitud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  <a:ea typeface="Times New Roman"/>
              </a:rPr>
              <a:t>.</a:t>
            </a: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400" b="0" strike="noStrike" spc="-1" dirty="0">
              <a:latin typeface="Arial"/>
            </a:endParaRPr>
          </a:p>
          <a:p>
            <a:pPr algn="just">
              <a:lnSpc>
                <a:spcPct val="107000"/>
              </a:lnSpc>
              <a:buNone/>
            </a:pPr>
            <a:endParaRPr lang="es-E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Rectángulo 4"/>
          <p:cNvSpPr/>
          <p:nvPr/>
        </p:nvSpPr>
        <p:spPr>
          <a:xfrm>
            <a:off x="1325520" y="1449360"/>
            <a:ext cx="9411480" cy="467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BENEFICIÀRIES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(art. 2 Ordre 8/2019)</a:t>
            </a:r>
            <a:endParaRPr lang="es-ES" sz="20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Podran ser beneficiàries:</a:t>
            </a:r>
            <a:endParaRPr lang="es-ES" sz="24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Les </a:t>
            </a:r>
            <a:r>
              <a:rPr lang="es-ES" sz="24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entitats del Tercer Sector d'Acció Social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(art. 2, Llei 43/2015).</a:t>
            </a:r>
            <a:endParaRPr lang="es-ES" sz="24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4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ONG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s-ES" sz="24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buClr>
                <a:srgbClr val="000000"/>
              </a:buClr>
              <a:buFont typeface="Calibri"/>
              <a:buChar char="-"/>
            </a:pPr>
            <a:r>
              <a:rPr lang="es-ES" sz="24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Agrupacions d'organitzacions sense personalitat jurídica</a:t>
            </a:r>
            <a:r>
              <a:rPr lang="es-ES" sz="2400" b="1" strike="noStrike" spc="-1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 Hauran de fer constar:</a:t>
            </a:r>
            <a:endParaRPr lang="es-ES" sz="2400" b="0" strike="noStrike" spc="-1">
              <a:latin typeface="Arial"/>
            </a:endParaRPr>
          </a:p>
          <a:p>
            <a:pPr marL="743040" lvl="1" indent="-285840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els </a:t>
            </a:r>
            <a:r>
              <a:rPr lang="es-ES" sz="24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compromisos d'execució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assumits per cadascun dels seus membres,</a:t>
            </a:r>
            <a:endParaRPr lang="es-ES" sz="2400" b="0" strike="noStrike" spc="-1">
              <a:latin typeface="Arial"/>
            </a:endParaRPr>
          </a:p>
          <a:p>
            <a:pPr marL="743040" lvl="1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l’import </a:t>
            </a:r>
            <a:r>
              <a:rPr lang="es-ES" sz="24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a aplicar </a:t>
            </a: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per cadascuna d’aquestes, </a:t>
            </a:r>
            <a:endParaRPr lang="es-ES" sz="2400" b="0" strike="noStrike" spc="-1">
              <a:latin typeface="Arial"/>
            </a:endParaRPr>
          </a:p>
          <a:p>
            <a:pPr marL="743040" lvl="1" indent="-28584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  <a:ea typeface="Calibri"/>
              </a:rPr>
              <a:t>i nomenar  </a:t>
            </a:r>
            <a:r>
              <a:rPr lang="es-ES" sz="2400" b="0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un representant.</a:t>
            </a:r>
            <a:endParaRPr lang="es-E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REQUISITS DE LES BENEFICIÀRIES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(art. 3 Ordre 8/2019)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ctr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Entre altres: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Tindre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SEU O DELEGACIÓ PERMANENT EN LA COMUNITAT VALENCIANA.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legalment constituïdes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amb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almenys 2 ANYS 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d'antelació respecte de la data de la publicació d’aquesta convocatoria.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Estar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inscrites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en el corresponent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registre administratiu.</a:t>
            </a: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980000" y="273600"/>
            <a:ext cx="8216640" cy="1132200"/>
          </a:xfrm>
          <a:prstGeom prst="rect">
            <a:avLst/>
          </a:prstGeom>
          <a:solidFill>
            <a:srgbClr val="FFFF99"/>
          </a:solidFill>
          <a:ln w="0">
            <a:noFill/>
          </a:ln>
        </p:spPr>
        <p:txBody>
          <a:bodyPr lIns="0" tIns="31320" rIns="0" bIns="0" anchor="ctr">
            <a:normAutofit/>
          </a:bodyPr>
          <a:lstStyle/>
          <a:p>
            <a:pPr algn="r">
              <a:lnSpc>
                <a:spcPct val="83000"/>
              </a:lnSpc>
              <a:buNone/>
            </a:pPr>
            <a:r>
              <a:rPr lang="ca-ES" sz="1450" b="1" strike="noStrike" spc="-1">
                <a:solidFill>
                  <a:srgbClr val="000000"/>
                </a:solidFill>
                <a:latin typeface="Calibri"/>
                <a:ea typeface="DejaVu Sans"/>
              </a:rPr>
              <a:t>DIRECCIÓ GENERAL D’ACCIÓ COMUNITÀRIA I BARRIS INCLUSIUS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Servei de Gestió de Programes Europeus i Estatals</a:t>
            </a:r>
            <a:br/>
            <a:r>
              <a:rPr lang="ca-ES" sz="1450" b="0" strike="noStrike" spc="-1">
                <a:solidFill>
                  <a:srgbClr val="000000"/>
                </a:solidFill>
                <a:latin typeface="Calibri"/>
                <a:ea typeface="DejaVu Sans"/>
              </a:rPr>
              <a:t>irpf@gva.es</a:t>
            </a:r>
            <a:endParaRPr lang="es-ES" sz="145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" name="Picture 2"/>
          <p:cNvPicPr/>
          <p:nvPr/>
        </p:nvPicPr>
        <p:blipFill>
          <a:blip r:embed="rId3"/>
          <a:stretch/>
        </p:blipFill>
        <p:spPr>
          <a:xfrm>
            <a:off x="2013120" y="326880"/>
            <a:ext cx="2620080" cy="1022760"/>
          </a:xfrm>
          <a:prstGeom prst="rect">
            <a:avLst/>
          </a:prstGeom>
          <a:ln w="0">
            <a:noFill/>
          </a:ln>
        </p:spPr>
      </p:pic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1850400" y="1650600"/>
            <a:ext cx="8484120" cy="396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63000"/>
              </a:lnSpc>
              <a:spcBef>
                <a:spcPts val="1001"/>
              </a:spcBef>
              <a:spcAft>
                <a:spcPts val="1293"/>
              </a:spcAft>
              <a:buNone/>
              <a:tabLst>
                <a:tab pos="0" algn="l"/>
              </a:tabLst>
            </a:pPr>
            <a:endParaRPr lang="es-E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Rectángulo 4"/>
          <p:cNvSpPr/>
          <p:nvPr/>
        </p:nvSpPr>
        <p:spPr>
          <a:xfrm>
            <a:off x="838800" y="1855080"/>
            <a:ext cx="10728360" cy="50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REQUISITS DELS PROGRAMES </a:t>
            </a:r>
            <a:endParaRPr lang="es-ES" sz="2000" b="0" strike="noStrike" spc="-1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  <a:buNone/>
            </a:pP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(art. 5 Ordre 8/2019)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Cada programa haurà d'estar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vinculat a un únic eix de treball, que deurà quedar claramente especificat en el seu Annex.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Els imports sol·licitats hauran de ser de:</a:t>
            </a:r>
            <a:endParaRPr lang="es-ES" sz="2000" b="0" strike="noStrike" spc="-1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Per a actuacions d'àmbit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local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almenys de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5.000 euros.</a:t>
            </a:r>
            <a:endParaRPr lang="es-ES" sz="2000" b="0" strike="noStrike" spc="-1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Per a actuacions d'àmbit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provincial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almenys de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10.000 euros.</a:t>
            </a:r>
            <a:endParaRPr lang="es-ES" sz="2000" b="0" strike="noStrike" spc="-1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Per a actuacions d'àmbit de dues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províncies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almenys de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15.000 euros.</a:t>
            </a:r>
            <a:endParaRPr lang="es-ES" sz="2000" b="0" strike="noStrike" spc="-1">
              <a:latin typeface="Arial"/>
            </a:endParaRPr>
          </a:p>
          <a:p>
            <a:pPr marL="800280" lvl="1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ourier New"/>
              <a:buChar char="o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Per a actuacions d'àmbit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autonòmic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: almenys de </a:t>
            </a:r>
            <a:r>
              <a:rPr lang="es-ES" sz="2000" b="1" strike="noStrike" spc="-1">
                <a:solidFill>
                  <a:srgbClr val="000000"/>
                </a:solidFill>
                <a:latin typeface="Calibri"/>
                <a:ea typeface="Calibri"/>
              </a:rPr>
              <a:t>20.000 euros.</a:t>
            </a:r>
            <a:endParaRPr lang="es-ES" sz="2000" b="0" strike="noStrike" spc="-1">
              <a:latin typeface="Arial"/>
            </a:endParaRPr>
          </a:p>
          <a:p>
            <a:pPr marL="343080" indent="-343080" algn="just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Aquestes ajudes són </a:t>
            </a:r>
            <a:r>
              <a:rPr lang="es-ES" sz="2000" b="1" u="sng" strike="noStrike" cap="all" spc="-1">
                <a:solidFill>
                  <a:srgbClr val="000000"/>
                </a:solidFill>
                <a:uFillTx/>
                <a:latin typeface="Calibri"/>
                <a:ea typeface="Calibri"/>
              </a:rPr>
              <a:t>incompatibles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amb programes, serveis o places subvencionats mitjançant </a:t>
            </a:r>
            <a:r>
              <a:rPr lang="es-ES" sz="2000" b="1" u="sng" strike="noStrike" spc="-1">
                <a:solidFill>
                  <a:srgbClr val="000000"/>
                </a:solidFill>
                <a:uFillTx/>
                <a:latin typeface="Calibri"/>
                <a:ea typeface="Calibri"/>
              </a:rPr>
              <a:t>concert social</a:t>
            </a:r>
            <a:r>
              <a:rPr lang="es-ES" sz="2000" b="0" strike="noStrike" spc="-1">
                <a:solidFill>
                  <a:srgbClr val="000000"/>
                </a:solidFill>
                <a:latin typeface="Calibri"/>
                <a:ea typeface="Calibri"/>
              </a:rPr>
              <a:t> d'aquesta conselleria.</a:t>
            </a:r>
            <a:endParaRPr lang="es-ES" sz="2000" b="0" strike="noStrike" spc="-1">
              <a:latin typeface="Arial"/>
            </a:endParaRPr>
          </a:p>
          <a:p>
            <a:pPr marL="457200"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>
              <a:latin typeface="Arial"/>
            </a:endParaRPr>
          </a:p>
          <a:p>
            <a:pPr algn="just">
              <a:lnSpc>
                <a:spcPct val="107000"/>
              </a:lnSpc>
              <a:spcAft>
                <a:spcPts val="799"/>
              </a:spcAft>
              <a:buNone/>
            </a:pPr>
            <a:endParaRPr lang="es-E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2886</TotalTime>
  <Words>2398</Words>
  <Application>Microsoft Office PowerPoint</Application>
  <PresentationFormat>Panorámica</PresentationFormat>
  <Paragraphs>322</Paragraphs>
  <Slides>22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Presentación de PowerPoint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  <vt:lpstr>DIRECCIÓ GENERAL D’ACCIÓ COMUNITÀRIA I BARRIS INCLUSIUS Servei de Gestió de Programes Europeus i Estatals irpf@gva.es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AGULLO RODRIGUEZ, ENRIQUETA</dc:creator>
  <dc:description/>
  <cp:lastModifiedBy>SORIANO LOPEZ, CAROLINA</cp:lastModifiedBy>
  <cp:revision>160</cp:revision>
  <cp:lastPrinted>2022-06-15T10:22:09Z</cp:lastPrinted>
  <dcterms:created xsi:type="dcterms:W3CDTF">2021-09-22T16:34:09Z</dcterms:created>
  <dcterms:modified xsi:type="dcterms:W3CDTF">2023-06-13T06:20:13Z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20</vt:i4>
  </property>
  <property fmtid="{D5CDD505-2E9C-101B-9397-08002B2CF9AE}" pid="3" name="PresentationFormat">
    <vt:lpwstr>Panorámica</vt:lpwstr>
  </property>
  <property fmtid="{D5CDD505-2E9C-101B-9397-08002B2CF9AE}" pid="4" name="Slides">
    <vt:i4>21</vt:i4>
  </property>
</Properties>
</file>