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7" r:id="rId3"/>
    <p:sldId id="276" r:id="rId4"/>
    <p:sldId id="299" r:id="rId5"/>
    <p:sldId id="301" r:id="rId6"/>
    <p:sldId id="300" r:id="rId7"/>
    <p:sldId id="261" r:id="rId8"/>
    <p:sldId id="286" r:id="rId9"/>
    <p:sldId id="287" r:id="rId10"/>
    <p:sldId id="285" r:id="rId11"/>
    <p:sldId id="266" r:id="rId12"/>
    <p:sldId id="289" r:id="rId13"/>
    <p:sldId id="263" r:id="rId14"/>
    <p:sldId id="290" r:id="rId15"/>
    <p:sldId id="291" r:id="rId16"/>
    <p:sldId id="292" r:id="rId17"/>
    <p:sldId id="293" r:id="rId18"/>
    <p:sldId id="284" r:id="rId19"/>
    <p:sldId id="294" r:id="rId20"/>
    <p:sldId id="295" r:id="rId21"/>
    <p:sldId id="303" r:id="rId22"/>
    <p:sldId id="281" r:id="rId23"/>
    <p:sldId id="270" r:id="rId24"/>
    <p:sldId id="271" r:id="rId25"/>
    <p:sldId id="272" r:id="rId26"/>
    <p:sldId id="273" r:id="rId27"/>
    <p:sldId id="302" r:id="rId28"/>
    <p:sldId id="275" r:id="rId29"/>
    <p:sldId id="296" r:id="rId30"/>
  </p:sldIdLst>
  <p:sldSz cx="12192000" cy="6858000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.%20TRABAJO\REUNI&#211;%20E.%20L\RESUMEN%20PARTICIPANTES%20A&#209;O%20+GR&#193;FICO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.%20TRABAJO\REUNI&#211;%20E.%20L\RESUMEN%20PARTICIPANTES%20A&#209;O%20+GR&#193;FICO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ENTIDADES</a:t>
            </a:r>
            <a:r>
              <a:rPr lang="en-US" baseline="0" dirty="0"/>
              <a:t> DEL TERCER SECTOR</a:t>
            </a:r>
          </a:p>
          <a:p>
            <a:pPr>
              <a:defRPr/>
            </a:pPr>
            <a:endParaRPr lang="en-US" dirty="0"/>
          </a:p>
        </c:rich>
      </c:tx>
      <c:layout>
        <c:manualLayout>
          <c:xMode val="edge"/>
          <c:yMode val="edge"/>
          <c:x val="0.30192659529457277"/>
          <c:y val="4.6781055990791999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Entidades!$B$6</c:f>
              <c:strCache>
                <c:ptCount val="1"/>
                <c:pt idx="0">
                  <c:v>PIISET</c:v>
                </c:pt>
              </c:strCache>
              <c:extLst xmlns:c15="http://schemas.microsoft.com/office/drawing/2012/chart"/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Entidades!$C$4:$H$4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  <c:extLst xmlns:c15="http://schemas.microsoft.com/office/drawing/2012/chart"/>
            </c:numRef>
          </c:cat>
          <c:val>
            <c:numRef>
              <c:f>Entidades!$C$6:$H$6</c:f>
              <c:numCache>
                <c:formatCode>General</c:formatCode>
                <c:ptCount val="6"/>
                <c:pt idx="0">
                  <c:v>11</c:v>
                </c:pt>
                <c:pt idx="1">
                  <c:v>6</c:v>
                </c:pt>
                <c:pt idx="2">
                  <c:v>33</c:v>
                </c:pt>
                <c:pt idx="3">
                  <c:v>38</c:v>
                </c:pt>
                <c:pt idx="4">
                  <c:v>82</c:v>
                </c:pt>
                <c:pt idx="5">
                  <c:v>93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93A3-463C-B917-5118194CB5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138304"/>
        <c:axId val="13113984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Entidades!$B$5</c15:sqref>
                        </c15:formulaRef>
                      </c:ext>
                    </c:extLst>
                    <c:strCache>
                      <c:ptCount val="1"/>
                      <c:pt idx="0">
                        <c:v>PIISCL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Entidades!$C$4:$H$4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2016</c:v>
                      </c:pt>
                      <c:pt idx="1">
                        <c:v>2017</c:v>
                      </c:pt>
                      <c:pt idx="2">
                        <c:v>2018</c:v>
                      </c:pt>
                      <c:pt idx="3">
                        <c:v>2019</c:v>
                      </c:pt>
                      <c:pt idx="4">
                        <c:v>2020</c:v>
                      </c:pt>
                      <c:pt idx="5">
                        <c:v>2021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Entidades!$C$5:$H$5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15</c:v>
                      </c:pt>
                      <c:pt idx="1">
                        <c:v>14</c:v>
                      </c:pt>
                      <c:pt idx="2">
                        <c:v>31</c:v>
                      </c:pt>
                      <c:pt idx="3">
                        <c:v>34</c:v>
                      </c:pt>
                      <c:pt idx="4">
                        <c:v>36</c:v>
                      </c:pt>
                      <c:pt idx="5">
                        <c:v>36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93A3-463C-B917-5118194CB58D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Entidades!$B$7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Entidades!$C$4:$H$4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2016</c:v>
                      </c:pt>
                      <c:pt idx="1">
                        <c:v>2017</c:v>
                      </c:pt>
                      <c:pt idx="2">
                        <c:v>2018</c:v>
                      </c:pt>
                      <c:pt idx="3">
                        <c:v>2019</c:v>
                      </c:pt>
                      <c:pt idx="4">
                        <c:v>2020</c:v>
                      </c:pt>
                      <c:pt idx="5">
                        <c:v>2021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Entidades!$C$7:$H$7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26</c:v>
                      </c:pt>
                      <c:pt idx="1">
                        <c:v>20</c:v>
                      </c:pt>
                      <c:pt idx="2">
                        <c:v>64</c:v>
                      </c:pt>
                      <c:pt idx="3">
                        <c:v>72</c:v>
                      </c:pt>
                      <c:pt idx="4">
                        <c:v>118</c:v>
                      </c:pt>
                      <c:pt idx="5">
                        <c:v>129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93A3-463C-B917-5118194CB58D}"/>
                  </c:ext>
                </c:extLst>
              </c15:ser>
            </c15:filteredBarSeries>
          </c:ext>
        </c:extLst>
      </c:barChart>
      <c:catAx>
        <c:axId val="131138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s-ES"/>
          </a:p>
        </c:txPr>
        <c:crossAx val="131139840"/>
        <c:crosses val="autoZero"/>
        <c:auto val="1"/>
        <c:lblAlgn val="ctr"/>
        <c:lblOffset val="100"/>
        <c:noMultiLvlLbl val="0"/>
      </c:catAx>
      <c:valAx>
        <c:axId val="1311398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s-ES"/>
          </a:p>
        </c:txPr>
        <c:crossAx val="1311383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fusiones!$H$11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91C-4773-803F-39BB340B66F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fusiones!$G$12:$G$15</c:f>
              <c:strCache>
                <c:ptCount val="4"/>
                <c:pt idx="0">
                  <c:v>2020</c:v>
                </c:pt>
                <c:pt idx="1">
                  <c:v>2019</c:v>
                </c:pt>
                <c:pt idx="2">
                  <c:v>2018</c:v>
                </c:pt>
                <c:pt idx="3">
                  <c:v>ACUMULADO</c:v>
                </c:pt>
              </c:strCache>
            </c:strRef>
          </c:cat>
          <c:val>
            <c:numRef>
              <c:f>fusiones!$H$12:$H$15</c:f>
              <c:numCache>
                <c:formatCode>General</c:formatCode>
                <c:ptCount val="4"/>
                <c:pt idx="0">
                  <c:v>1998</c:v>
                </c:pt>
                <c:pt idx="1">
                  <c:v>1348</c:v>
                </c:pt>
                <c:pt idx="2">
                  <c:v>829</c:v>
                </c:pt>
                <c:pt idx="3">
                  <c:v>4175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1C-4773-803F-39BB340B66F4}"/>
            </c:ext>
          </c:extLst>
        </c:ser>
        <c:ser>
          <c:idx val="1"/>
          <c:order val="1"/>
          <c:tx>
            <c:strRef>
              <c:f>fusiones!$I$11</c:f>
              <c:strCache>
                <c:ptCount val="1"/>
                <c:pt idx="0">
                  <c:v>HOMBRES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fusiones!$G$12:$G$15</c:f>
              <c:strCache>
                <c:ptCount val="4"/>
                <c:pt idx="0">
                  <c:v>2020</c:v>
                </c:pt>
                <c:pt idx="1">
                  <c:v>2019</c:v>
                </c:pt>
                <c:pt idx="2">
                  <c:v>2018</c:v>
                </c:pt>
                <c:pt idx="3">
                  <c:v>ACUMULADO</c:v>
                </c:pt>
              </c:strCache>
            </c:strRef>
          </c:cat>
          <c:val>
            <c:numRef>
              <c:f>fusiones!$I$12:$I$15</c:f>
              <c:numCache>
                <c:formatCode>General</c:formatCode>
                <c:ptCount val="4"/>
                <c:pt idx="0">
                  <c:v>1739</c:v>
                </c:pt>
                <c:pt idx="1">
                  <c:v>909</c:v>
                </c:pt>
                <c:pt idx="2">
                  <c:v>764</c:v>
                </c:pt>
                <c:pt idx="3">
                  <c:v>3412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1C-4773-803F-39BB340B66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7066624"/>
        <c:axId val="77068160"/>
      </c:barChart>
      <c:catAx>
        <c:axId val="77066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77068160"/>
        <c:crosses val="autoZero"/>
        <c:auto val="1"/>
        <c:lblAlgn val="ctr"/>
        <c:lblOffset val="100"/>
        <c:noMultiLvlLbl val="0"/>
      </c:catAx>
      <c:valAx>
        <c:axId val="77068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77066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105550419497591"/>
          <c:y val="3.1839251225672265E-2"/>
          <c:w val="0.18470996978439144"/>
          <c:h val="0.194598052978430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2018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Hoja1!$J$19</c:f>
              <c:strCache>
                <c:ptCount val="1"/>
                <c:pt idx="0">
                  <c:v>PIISET</c:v>
                </c:pt>
              </c:strCache>
              <c:extLst xmlns:c15="http://schemas.microsoft.com/office/drawing/2012/chart"/>
            </c:strRef>
          </c:tx>
          <c:spPr>
            <a:solidFill>
              <a:srgbClr val="FFFF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1-F7E0-424A-AFC6-05150A5213EE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3-F7E0-424A-AFC6-05150A5213EE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5-F7E0-424A-AFC6-05150A5213EE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Hoja1!$K$16:$M$16</c:f>
              <c:strCache>
                <c:ptCount val="3"/>
                <c:pt idx="0">
                  <c:v>VALENCIA</c:v>
                </c:pt>
                <c:pt idx="1">
                  <c:v>ALICANTE</c:v>
                </c:pt>
                <c:pt idx="2">
                  <c:v>CASTELLÓN</c:v>
                </c:pt>
              </c:strCache>
              <c:extLst xmlns:c15="http://schemas.microsoft.com/office/drawing/2012/chart"/>
            </c:strRef>
          </c:cat>
          <c:val>
            <c:numRef>
              <c:f>Hoja1!$K$19:$M$19</c:f>
              <c:numCache>
                <c:formatCode>General</c:formatCode>
                <c:ptCount val="3"/>
                <c:pt idx="0">
                  <c:v>1197</c:v>
                </c:pt>
                <c:pt idx="1">
                  <c:v>326</c:v>
                </c:pt>
                <c:pt idx="2">
                  <c:v>147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F7E0-424A-AFC6-05150A5213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3263744"/>
        <c:axId val="13326528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Hoja1!$J$17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8-F7E0-424A-AFC6-05150A5213EE}"/>
                    </c:ext>
                  </c:extLst>
                </c:dPt>
                <c:dPt>
                  <c:idx val="1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A-F7E0-424A-AFC6-05150A5213EE}"/>
                    </c:ext>
                  </c:extLst>
                </c:dPt>
                <c:dPt>
                  <c:idx val="2"/>
                  <c:invertIfNegative val="0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C-F7E0-424A-AFC6-05150A5213EE}"/>
                    </c:ext>
                  </c:extLst>
                </c:dPt>
                <c:cat>
                  <c:strRef>
                    <c:extLst>
                      <c:ext uri="{02D57815-91ED-43cb-92C2-25804820EDAC}">
                        <c15:formulaRef>
                          <c15:sqref>Hoja1!$K$16:$M$16</c15:sqref>
                        </c15:formulaRef>
                      </c:ext>
                    </c:extLst>
                    <c:strCache>
                      <c:ptCount val="3"/>
                      <c:pt idx="0">
                        <c:v>VALENCIA</c:v>
                      </c:pt>
                      <c:pt idx="1">
                        <c:v>ALICANTE</c:v>
                      </c:pt>
                      <c:pt idx="2">
                        <c:v>CASTELLÓN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Hoja1!$K$17:$M$17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D-F7E0-424A-AFC6-05150A5213EE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Hoja1!$J$18</c15:sqref>
                        </c15:formulaRef>
                      </c:ext>
                    </c:extLst>
                    <c:strCache>
                      <c:ptCount val="1"/>
                      <c:pt idx="0">
                        <c:v>PIISCL</c:v>
                      </c:pt>
                    </c:strCache>
                  </c:strRef>
                </c:tx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F-F7E0-424A-AFC6-05150A5213EE}"/>
                    </c:ext>
                  </c:extLst>
                </c:dPt>
                <c:dPt>
                  <c:idx val="1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1-F7E0-424A-AFC6-05150A5213EE}"/>
                    </c:ext>
                  </c:extLst>
                </c:dPt>
                <c:dPt>
                  <c:idx val="2"/>
                  <c:invertIfNegative val="0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3-F7E0-424A-AFC6-05150A5213EE}"/>
                    </c:ext>
                  </c:extLst>
                </c:dPt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Hoja1!$K$16:$M$16</c15:sqref>
                        </c15:formulaRef>
                      </c:ext>
                    </c:extLst>
                    <c:strCache>
                      <c:ptCount val="3"/>
                      <c:pt idx="0">
                        <c:v>VALENCIA</c:v>
                      </c:pt>
                      <c:pt idx="1">
                        <c:v>ALICANTE</c:v>
                      </c:pt>
                      <c:pt idx="2">
                        <c:v>CASTELLÓN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Hoja1!$K$18:$M$18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1669</c:v>
                      </c:pt>
                      <c:pt idx="1">
                        <c:v>1091</c:v>
                      </c:pt>
                      <c:pt idx="2">
                        <c:v>646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F7E0-424A-AFC6-05150A5213EE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Hoja1!$J$20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FFF00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6-F7E0-424A-AFC6-05150A5213EE}"/>
                    </c:ext>
                  </c:extLst>
                </c:dPt>
                <c:dPt>
                  <c:idx val="1"/>
                  <c:invertIfNegative val="0"/>
                  <c:bubble3D val="0"/>
                  <c:spPr>
                    <a:solidFill>
                      <a:srgbClr val="FF0000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8-F7E0-424A-AFC6-05150A5213EE}"/>
                    </c:ext>
                  </c:extLst>
                </c:dPt>
                <c:dPt>
                  <c:idx val="2"/>
                  <c:invertIfNegative val="0"/>
                  <c:bubble3D val="0"/>
                  <c:spPr>
                    <a:solidFill>
                      <a:srgbClr val="00B0F0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A-F7E0-424A-AFC6-05150A5213EE}"/>
                    </c:ext>
                  </c:extLst>
                </c:dPt>
                <c:dLbls>
                  <c:spPr>
                    <a:solidFill>
                      <a:sysClr val="window" lastClr="FFFFFF"/>
                    </a:solidFill>
                    <a:ln>
                      <a:solidFill>
                        <a:sysClr val="windowText" lastClr="000000">
                          <a:lumMod val="25000"/>
                          <a:lumOff val="75000"/>
                        </a:sys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S"/>
                    </a:p>
                  </c:txPr>
                  <c:dLblPos val="outEnd"/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</c15:spPr>
                      <c15:showLeaderLines val="0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Hoja1!$K$16:$M$16</c15:sqref>
                        </c15:formulaRef>
                      </c:ext>
                    </c:extLst>
                    <c:strCache>
                      <c:ptCount val="3"/>
                      <c:pt idx="0">
                        <c:v>VALENCIA</c:v>
                      </c:pt>
                      <c:pt idx="1">
                        <c:v>ALICANTE</c:v>
                      </c:pt>
                      <c:pt idx="2">
                        <c:v>CASTELLÓN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Hoja1!$K$20:$M$20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2866</c:v>
                      </c:pt>
                      <c:pt idx="1">
                        <c:v>1417</c:v>
                      </c:pt>
                      <c:pt idx="2">
                        <c:v>793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F7E0-424A-AFC6-05150A5213EE}"/>
                  </c:ext>
                </c:extLst>
              </c15:ser>
            </c15:filteredBarSeries>
          </c:ext>
        </c:extLst>
      </c:barChart>
      <c:catAx>
        <c:axId val="133263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s-ES"/>
          </a:p>
        </c:txPr>
        <c:crossAx val="133265280"/>
        <c:crosses val="autoZero"/>
        <c:auto val="1"/>
        <c:lblAlgn val="ctr"/>
        <c:lblOffset val="100"/>
        <c:noMultiLvlLbl val="0"/>
      </c:catAx>
      <c:valAx>
        <c:axId val="133265280"/>
        <c:scaling>
          <c:orientation val="minMax"/>
          <c:max val="3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s-ES"/>
          </a:p>
        </c:txPr>
        <c:crossAx val="133263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aseline="0"/>
              <a:t>2019</a:t>
            </a:r>
            <a:endParaRPr lang="en-US" sz="160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Hoja1!$J$13</c:f>
              <c:strCache>
                <c:ptCount val="1"/>
                <c:pt idx="0">
                  <c:v>PIISET</c:v>
                </c:pt>
              </c:strCache>
              <c:extLst xmlns:c15="http://schemas.microsoft.com/office/drawing/2012/chart"/>
            </c:strRef>
          </c:tx>
          <c:spPr>
            <a:solidFill>
              <a:srgbClr val="FFFF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1-E7C7-41E0-98B1-4442E30AEF55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3-E7C7-41E0-98B1-4442E30AEF55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5-E7C7-41E0-98B1-4442E30AEF55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Hoja1!$K$10:$M$10</c:f>
              <c:strCache>
                <c:ptCount val="3"/>
                <c:pt idx="0">
                  <c:v>VALENCIA</c:v>
                </c:pt>
                <c:pt idx="1">
                  <c:v>ALICANTE</c:v>
                </c:pt>
                <c:pt idx="2">
                  <c:v>CASTELLÓN</c:v>
                </c:pt>
              </c:strCache>
              <c:extLst xmlns:c15="http://schemas.microsoft.com/office/drawing/2012/chart"/>
            </c:strRef>
          </c:cat>
          <c:val>
            <c:numRef>
              <c:f>Hoja1!$K$13:$M$13</c:f>
              <c:numCache>
                <c:formatCode>General</c:formatCode>
                <c:ptCount val="3"/>
                <c:pt idx="0">
                  <c:v>1665</c:v>
                </c:pt>
                <c:pt idx="1">
                  <c:v>648</c:v>
                </c:pt>
                <c:pt idx="2">
                  <c:v>280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E7C7-41E0-98B1-4442E30AEF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3532288"/>
        <c:axId val="13353817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Hoja1!$J$11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8-E7C7-41E0-98B1-4442E30AEF55}"/>
                    </c:ext>
                  </c:extLst>
                </c:dPt>
                <c:dPt>
                  <c:idx val="1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A-E7C7-41E0-98B1-4442E30AEF55}"/>
                    </c:ext>
                  </c:extLst>
                </c:dPt>
                <c:dPt>
                  <c:idx val="2"/>
                  <c:invertIfNegative val="0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C-E7C7-41E0-98B1-4442E30AEF55}"/>
                    </c:ext>
                  </c:extLst>
                </c:dPt>
                <c:cat>
                  <c:strRef>
                    <c:extLst>
                      <c:ext uri="{02D57815-91ED-43cb-92C2-25804820EDAC}">
                        <c15:formulaRef>
                          <c15:sqref>Hoja1!$K$10:$M$10</c15:sqref>
                        </c15:formulaRef>
                      </c:ext>
                    </c:extLst>
                    <c:strCache>
                      <c:ptCount val="3"/>
                      <c:pt idx="0">
                        <c:v>VALENCIA</c:v>
                      </c:pt>
                      <c:pt idx="1">
                        <c:v>ALICANTE</c:v>
                      </c:pt>
                      <c:pt idx="2">
                        <c:v>CASTELLÓN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Hoja1!$K$11:$M$11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D-E7C7-41E0-98B1-4442E30AEF55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Hoja1!$J$12</c15:sqref>
                        </c15:formulaRef>
                      </c:ext>
                    </c:extLst>
                    <c:strCache>
                      <c:ptCount val="1"/>
                      <c:pt idx="0">
                        <c:v>PIISCL</c:v>
                      </c:pt>
                    </c:strCache>
                  </c:strRef>
                </c:tx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F-E7C7-41E0-98B1-4442E30AEF55}"/>
                    </c:ext>
                  </c:extLst>
                </c:dPt>
                <c:dPt>
                  <c:idx val="1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1-E7C7-41E0-98B1-4442E30AEF55}"/>
                    </c:ext>
                  </c:extLst>
                </c:dPt>
                <c:dPt>
                  <c:idx val="2"/>
                  <c:invertIfNegative val="0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3-E7C7-41E0-98B1-4442E30AEF55}"/>
                    </c:ext>
                  </c:extLst>
                </c:dPt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Hoja1!$K$10:$M$10</c15:sqref>
                        </c15:formulaRef>
                      </c:ext>
                    </c:extLst>
                    <c:strCache>
                      <c:ptCount val="3"/>
                      <c:pt idx="0">
                        <c:v>VALENCIA</c:v>
                      </c:pt>
                      <c:pt idx="1">
                        <c:v>ALICANTE</c:v>
                      </c:pt>
                      <c:pt idx="2">
                        <c:v>CASTELLÓN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Hoja1!$K$12:$M$12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1998</c:v>
                      </c:pt>
                      <c:pt idx="1">
                        <c:v>1262</c:v>
                      </c:pt>
                      <c:pt idx="2">
                        <c:v>501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E7C7-41E0-98B1-4442E30AEF55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Hoja1!$J$14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FFF00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6-E7C7-41E0-98B1-4442E30AEF55}"/>
                    </c:ext>
                  </c:extLst>
                </c:dPt>
                <c:dPt>
                  <c:idx val="1"/>
                  <c:invertIfNegative val="0"/>
                  <c:bubble3D val="0"/>
                  <c:spPr>
                    <a:solidFill>
                      <a:srgbClr val="FF0000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8-E7C7-41E0-98B1-4442E30AEF55}"/>
                    </c:ext>
                  </c:extLst>
                </c:dPt>
                <c:dPt>
                  <c:idx val="2"/>
                  <c:invertIfNegative val="0"/>
                  <c:bubble3D val="0"/>
                  <c:spPr>
                    <a:solidFill>
                      <a:srgbClr val="00B0F0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A-E7C7-41E0-98B1-4442E30AEF55}"/>
                    </c:ext>
                  </c:extLst>
                </c:dPt>
                <c:dLbls>
                  <c:spPr>
                    <a:solidFill>
                      <a:sysClr val="window" lastClr="FFFFFF"/>
                    </a:solidFill>
                    <a:ln>
                      <a:solidFill>
                        <a:sysClr val="windowText" lastClr="000000">
                          <a:lumMod val="25000"/>
                          <a:lumOff val="75000"/>
                        </a:sys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S"/>
                    </a:p>
                  </c:txPr>
                  <c:dLblPos val="outEnd"/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</c15:spPr>
                      <c15:showLeaderLines val="0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Hoja1!$K$10:$M$10</c15:sqref>
                        </c15:formulaRef>
                      </c:ext>
                    </c:extLst>
                    <c:strCache>
                      <c:ptCount val="3"/>
                      <c:pt idx="0">
                        <c:v>VALENCIA</c:v>
                      </c:pt>
                      <c:pt idx="1">
                        <c:v>ALICANTE</c:v>
                      </c:pt>
                      <c:pt idx="2">
                        <c:v>CASTELLÓN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Hoja1!$K$14:$M$14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3663</c:v>
                      </c:pt>
                      <c:pt idx="1">
                        <c:v>1910</c:v>
                      </c:pt>
                      <c:pt idx="2">
                        <c:v>781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E7C7-41E0-98B1-4442E30AEF55}"/>
                  </c:ext>
                </c:extLst>
              </c15:ser>
            </c15:filteredBarSeries>
          </c:ext>
        </c:extLst>
      </c:barChart>
      <c:catAx>
        <c:axId val="133532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s-ES"/>
          </a:p>
        </c:txPr>
        <c:crossAx val="133538176"/>
        <c:crosses val="autoZero"/>
        <c:auto val="1"/>
        <c:lblAlgn val="ctr"/>
        <c:lblOffset val="100"/>
        <c:noMultiLvlLbl val="0"/>
      </c:catAx>
      <c:valAx>
        <c:axId val="133538176"/>
        <c:scaling>
          <c:orientation val="minMax"/>
          <c:max val="3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s-ES"/>
          </a:p>
        </c:txPr>
        <c:crossAx val="133532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aseline="0"/>
              <a:t>2020</a:t>
            </a:r>
            <a:endParaRPr lang="en-US" sz="160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Hoja1!$J$7</c:f>
              <c:strCache>
                <c:ptCount val="1"/>
                <c:pt idx="0">
                  <c:v>PIISET</c:v>
                </c:pt>
              </c:strCache>
              <c:extLst xmlns:c15="http://schemas.microsoft.com/office/drawing/2012/chart"/>
            </c:strRef>
          </c:tx>
          <c:spPr>
            <a:solidFill>
              <a:srgbClr val="FFFF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1-34EB-4F33-9983-BFA89EF82970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3-34EB-4F33-9983-BFA89EF82970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5-34EB-4F33-9983-BFA89EF82970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Hoja1!$K$4:$M$4</c:f>
              <c:strCache>
                <c:ptCount val="3"/>
                <c:pt idx="0">
                  <c:v>VALENCIA</c:v>
                </c:pt>
                <c:pt idx="1">
                  <c:v>ALICANTE</c:v>
                </c:pt>
                <c:pt idx="2">
                  <c:v>CASTELLÓN</c:v>
                </c:pt>
              </c:strCache>
              <c:extLst xmlns:c15="http://schemas.microsoft.com/office/drawing/2012/chart"/>
            </c:strRef>
          </c:cat>
          <c:val>
            <c:numRef>
              <c:f>Hoja1!$K$7:$M$7</c:f>
              <c:numCache>
                <c:formatCode>General</c:formatCode>
                <c:ptCount val="3"/>
                <c:pt idx="0">
                  <c:v>2824</c:v>
                </c:pt>
                <c:pt idx="1">
                  <c:v>760</c:v>
                </c:pt>
                <c:pt idx="2">
                  <c:v>557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34EB-4F33-9983-BFA89EF829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3436544"/>
        <c:axId val="13343808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Hoja1!$J$5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8-34EB-4F33-9983-BFA89EF82970}"/>
                    </c:ext>
                  </c:extLst>
                </c:dPt>
                <c:dPt>
                  <c:idx val="1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A-34EB-4F33-9983-BFA89EF82970}"/>
                    </c:ext>
                  </c:extLst>
                </c:dPt>
                <c:dPt>
                  <c:idx val="2"/>
                  <c:invertIfNegative val="0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C-34EB-4F33-9983-BFA89EF82970}"/>
                    </c:ext>
                  </c:extLst>
                </c:dPt>
                <c:cat>
                  <c:strRef>
                    <c:extLst>
                      <c:ext uri="{02D57815-91ED-43cb-92C2-25804820EDAC}">
                        <c15:formulaRef>
                          <c15:sqref>Hoja1!$K$4:$M$4</c15:sqref>
                        </c15:formulaRef>
                      </c:ext>
                    </c:extLst>
                    <c:strCache>
                      <c:ptCount val="3"/>
                      <c:pt idx="0">
                        <c:v>VALENCIA</c:v>
                      </c:pt>
                      <c:pt idx="1">
                        <c:v>ALICANTE</c:v>
                      </c:pt>
                      <c:pt idx="2">
                        <c:v>CASTELLÓN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Hoja1!$K$5:$M$5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D-34EB-4F33-9983-BFA89EF82970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Hoja1!$J$6</c15:sqref>
                        </c15:formulaRef>
                      </c:ext>
                    </c:extLst>
                    <c:strCache>
                      <c:ptCount val="1"/>
                      <c:pt idx="0">
                        <c:v>PIISCL</c:v>
                      </c:pt>
                    </c:strCache>
                  </c:strRef>
                </c:tx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F-34EB-4F33-9983-BFA89EF82970}"/>
                    </c:ext>
                  </c:extLst>
                </c:dPt>
                <c:dPt>
                  <c:idx val="1"/>
                  <c:invertIfNegative val="0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1-34EB-4F33-9983-BFA89EF82970}"/>
                    </c:ext>
                  </c:extLst>
                </c:dPt>
                <c:dPt>
                  <c:idx val="2"/>
                  <c:invertIfNegative val="0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3-34EB-4F33-9983-BFA89EF82970}"/>
                    </c:ext>
                  </c:extLst>
                </c:dPt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Hoja1!$K$4:$M$4</c15:sqref>
                        </c15:formulaRef>
                      </c:ext>
                    </c:extLst>
                    <c:strCache>
                      <c:ptCount val="3"/>
                      <c:pt idx="0">
                        <c:v>VALENCIA</c:v>
                      </c:pt>
                      <c:pt idx="1">
                        <c:v>ALICANTE</c:v>
                      </c:pt>
                      <c:pt idx="2">
                        <c:v>CASTELLÓN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Hoja1!$K$6:$M$6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1681</c:v>
                      </c:pt>
                      <c:pt idx="1">
                        <c:v>1273</c:v>
                      </c:pt>
                      <c:pt idx="2">
                        <c:v>433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34EB-4F33-9983-BFA89EF82970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Hoja1!$J$8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FFF00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6-34EB-4F33-9983-BFA89EF82970}"/>
                    </c:ext>
                  </c:extLst>
                </c:dPt>
                <c:dPt>
                  <c:idx val="1"/>
                  <c:invertIfNegative val="0"/>
                  <c:bubble3D val="0"/>
                  <c:spPr>
                    <a:solidFill>
                      <a:srgbClr val="FF0000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8-34EB-4F33-9983-BFA89EF82970}"/>
                    </c:ext>
                  </c:extLst>
                </c:dPt>
                <c:dPt>
                  <c:idx val="2"/>
                  <c:invertIfNegative val="0"/>
                  <c:bubble3D val="0"/>
                  <c:spPr>
                    <a:solidFill>
                      <a:srgbClr val="00B0F0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A-34EB-4F33-9983-BFA89EF82970}"/>
                    </c:ext>
                  </c:extLst>
                </c:dPt>
                <c:dLbls>
                  <c:spPr>
                    <a:solidFill>
                      <a:sysClr val="window" lastClr="FFFFFF"/>
                    </a:solidFill>
                    <a:ln>
                      <a:solidFill>
                        <a:sysClr val="windowText" lastClr="000000">
                          <a:lumMod val="25000"/>
                          <a:lumOff val="75000"/>
                        </a:sys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S"/>
                    </a:p>
                  </c:txPr>
                  <c:dLblPos val="outEnd"/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</c15:spPr>
                      <c15:showLeaderLines val="0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Hoja1!$K$4:$M$4</c15:sqref>
                        </c15:formulaRef>
                      </c:ext>
                    </c:extLst>
                    <c:strCache>
                      <c:ptCount val="3"/>
                      <c:pt idx="0">
                        <c:v>VALENCIA</c:v>
                      </c:pt>
                      <c:pt idx="1">
                        <c:v>ALICANTE</c:v>
                      </c:pt>
                      <c:pt idx="2">
                        <c:v>CASTELLÓN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Hoja1!$K$8:$M$8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4505</c:v>
                      </c:pt>
                      <c:pt idx="1">
                        <c:v>2033</c:v>
                      </c:pt>
                      <c:pt idx="2">
                        <c:v>990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34EB-4F33-9983-BFA89EF82970}"/>
                  </c:ext>
                </c:extLst>
              </c15:ser>
            </c15:filteredBarSeries>
          </c:ext>
        </c:extLst>
      </c:barChart>
      <c:catAx>
        <c:axId val="133436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s-ES"/>
          </a:p>
        </c:txPr>
        <c:crossAx val="133438080"/>
        <c:crosses val="autoZero"/>
        <c:auto val="1"/>
        <c:lblAlgn val="ctr"/>
        <c:lblOffset val="100"/>
        <c:noMultiLvlLbl val="0"/>
      </c:catAx>
      <c:valAx>
        <c:axId val="133438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s-ES"/>
          </a:p>
        </c:txPr>
        <c:crossAx val="133436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728B46-0DD3-4985-8C87-54F8A7A50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750E6D2-258B-4DAB-9CD5-1478FB66D2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E7B70D-A4FA-4C69-B4A4-6931F9BA4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E1A5-E313-41F4-9378-FFD6583DFFE5}" type="datetimeFigureOut">
              <a:rPr lang="es-ES" smtClean="0"/>
              <a:pPr/>
              <a:t>21/10/2021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A02A54-CE03-4E1E-A2A9-37F33C3C4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3E8872-CBD8-4621-A22B-8F2DAFF5F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90D4-A69E-4663-A5DD-44B451D2C7C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2026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6DEBAF-A7DD-4E7C-B59D-40F12AC61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6AF54A1-779F-42C7-A894-2848AB35D1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AADE73-1DC8-43C1-A1CA-0839B3DBE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E1A5-E313-41F4-9378-FFD6583DFFE5}" type="datetimeFigureOut">
              <a:rPr lang="es-ES" smtClean="0"/>
              <a:pPr/>
              <a:t>21/10/2021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A68A45-A0E4-4E16-9D1A-F64A1AF00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3E7D75-F8C4-4517-881D-AD0BC2F53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90D4-A69E-4663-A5DD-44B451D2C7C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0549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946F5DE-729F-40DF-B757-FFEC3DD4F0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27D46FF-DB91-41DA-9BE9-B40A005517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136BAD-E2FE-4842-B589-84EB0629B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E1A5-E313-41F4-9378-FFD6583DFFE5}" type="datetimeFigureOut">
              <a:rPr lang="es-ES" smtClean="0"/>
              <a:pPr/>
              <a:t>21/10/2021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D6C0E5-367A-4292-BA64-1BBBCFDCC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354212-B976-4212-A6A7-5B7B96334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90D4-A69E-4663-A5DD-44B451D2C7C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1349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333954-1E17-4D74-A51B-488B69F5C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25F3EA-548C-4D99-B7DA-152282100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D7B0C8-4D11-45B9-91AC-A0C768680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E1A5-E313-41F4-9378-FFD6583DFFE5}" type="datetimeFigureOut">
              <a:rPr lang="es-ES" smtClean="0"/>
              <a:pPr/>
              <a:t>21/10/2021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597688-6F2F-42EE-A10E-D07550BF5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BCBA5F-01EF-499C-9785-A88302121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90D4-A69E-4663-A5DD-44B451D2C7C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0497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B58323-9948-46E4-864C-CF3CAF38C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E16E62-2AC3-4113-8890-C737FA20C9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B79C9F-720E-45F4-8A01-420B3EC98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E1A5-E313-41F4-9378-FFD6583DFFE5}" type="datetimeFigureOut">
              <a:rPr lang="es-ES" smtClean="0"/>
              <a:pPr/>
              <a:t>21/10/2021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089675-9580-45BF-82C5-9B433C890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907BE0-2E99-4BCC-86CD-006E42AAC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90D4-A69E-4663-A5DD-44B451D2C7C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0772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DEC586-CE17-4A5B-9500-3B6685592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F36774-DB93-4C3E-B727-3F5E68185B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E3276CC-BF67-47FD-A8E8-6E88182E0D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92EBE5B-C2CB-4DE5-A921-BE3A795F4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E1A5-E313-41F4-9378-FFD6583DFFE5}" type="datetimeFigureOut">
              <a:rPr lang="es-ES" smtClean="0"/>
              <a:pPr/>
              <a:t>21/10/2021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9C60AAD-5BEA-490F-99BA-4A85BE2DB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DD6E1B-2515-41E1-A22D-ED6C5AA4D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90D4-A69E-4663-A5DD-44B451D2C7C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7885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C8686B-2F4D-4544-A8DC-F69832B22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828EFD2-33E0-4235-BA90-CBE870D3B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AF7926A-864C-4F3A-A28C-2A5A3F43F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E0FC702-F925-4253-AF4C-847EDBFC2C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6D95489-1604-4DDB-BFFB-CD4DF11850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C70E0E0-2B49-4DE2-B4F9-F6A13725A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E1A5-E313-41F4-9378-FFD6583DFFE5}" type="datetimeFigureOut">
              <a:rPr lang="es-ES" smtClean="0"/>
              <a:pPr/>
              <a:t>21/10/2021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FFD72DC-7A8A-4786-BD43-BAC061754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DFFE673-72F1-4454-BCE6-85F2001D2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90D4-A69E-4663-A5DD-44B451D2C7C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7202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4628ED-5E31-4D72-B0B2-19873B013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A00C9AC-1E95-4AE8-96C9-2B44D96F1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E1A5-E313-41F4-9378-FFD6583DFFE5}" type="datetimeFigureOut">
              <a:rPr lang="es-ES" smtClean="0"/>
              <a:pPr/>
              <a:t>21/10/2021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067FFF4-D6CF-47B7-B006-1DA68103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81F3AEB-9E00-4746-9BC7-405A1C842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90D4-A69E-4663-A5DD-44B451D2C7C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4598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05DC3F0-C988-4DCF-A6E7-B2D749F3B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E1A5-E313-41F4-9378-FFD6583DFFE5}" type="datetimeFigureOut">
              <a:rPr lang="es-ES" smtClean="0"/>
              <a:pPr/>
              <a:t>21/10/2021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2530EB2-98D1-460B-9F08-89B1286F0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5300EC-6E61-4CE9-974D-FED638C87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90D4-A69E-4663-A5DD-44B451D2C7C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0096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4754AD-FCF6-4A4D-AF29-A9F667EE0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D6DCF7-19BA-4E34-854A-5CAAE8D73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B6BA433-3547-42A6-BCD5-85BD15931C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151D1EA-4545-4ED4-85C4-E4B3D7D2B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E1A5-E313-41F4-9378-FFD6583DFFE5}" type="datetimeFigureOut">
              <a:rPr lang="es-ES" smtClean="0"/>
              <a:pPr/>
              <a:t>21/10/2021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C6FA3A0-317F-4D6C-81DA-8D0297B88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77A12B0-61BB-494E-B1D4-79427D73D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90D4-A69E-4663-A5DD-44B451D2C7C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750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D2F997-0D02-4E5E-BF6F-C9DE94AEE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D0D0063-001F-423F-AD2F-25FDB0DE8D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0CBB5F7-F369-4D95-9802-FD6DF7A746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BD0D8B8-42DC-423D-8B09-A4DBE8358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E1A5-E313-41F4-9378-FFD6583DFFE5}" type="datetimeFigureOut">
              <a:rPr lang="es-ES" smtClean="0"/>
              <a:pPr/>
              <a:t>21/10/2021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6D610DC-6045-46D2-91DF-CEF7554E5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C08D7B5-6D1D-4244-8E20-AE852D9F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90D4-A69E-4663-A5DD-44B451D2C7C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3206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542467F-AF04-42F9-A80B-22E5454B5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7AC0F4-8A28-49A8-AD37-D78D4761D0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1D1B6B-3EB4-4334-A891-5D5AC916B3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8E1A5-E313-41F4-9378-FFD6583DFFE5}" type="datetimeFigureOut">
              <a:rPr lang="es-ES" smtClean="0"/>
              <a:pPr/>
              <a:t>21/10/2021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DAB8E3-6446-4597-A795-F0CCA7F84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A3327F-850B-4D27-B6EA-8EEF6DC099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B90D4-A69E-4663-A5DD-44B451D2C7C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280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inclusio.gva.es/va/web/integracion-inclusionsocial-cooperacion/fondo-social-europeo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itinerarisfse@gva.es" TargetMode="External"/><Relationship Id="rId2" Type="http://schemas.openxmlformats.org/officeDocument/2006/relationships/hyperlink" Target="http://www.inclusio.gva.es/es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623880" y="1844640"/>
            <a:ext cx="10939680" cy="35229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4800" b="0" strike="noStrike" spc="-1" dirty="0">
                <a:solidFill>
                  <a:srgbClr val="1F497D"/>
                </a:solidFill>
                <a:latin typeface="Candara"/>
                <a:ea typeface="DejaVu Sans"/>
              </a:rPr>
              <a:t>ITINERARIOS INTEGRADOS PARA LA INSERCIÓN SOCIOLABORAL </a:t>
            </a:r>
            <a:br>
              <a:rPr dirty="0"/>
            </a:br>
            <a:r>
              <a:rPr lang="es-ES" sz="4800" b="0" strike="noStrike" spc="-1" dirty="0">
                <a:solidFill>
                  <a:srgbClr val="1F497D"/>
                </a:solidFill>
                <a:latin typeface="Candara"/>
                <a:ea typeface="DejaVu Sans"/>
              </a:rPr>
              <a:t>DE COLECTIVOS EN RIESGO </a:t>
            </a:r>
            <a:br>
              <a:rPr dirty="0"/>
            </a:br>
            <a:r>
              <a:rPr lang="es-ES" sz="4800" b="0" strike="noStrike" spc="-1" dirty="0">
                <a:solidFill>
                  <a:srgbClr val="1F497D"/>
                </a:solidFill>
                <a:latin typeface="Candara"/>
                <a:ea typeface="DejaVu Sans"/>
              </a:rPr>
              <a:t>DE EXCLUSIÓN SOCIAL</a:t>
            </a:r>
            <a:endParaRPr lang="es-ES" sz="4800" b="0" strike="noStrike" spc="-1" dirty="0">
              <a:latin typeface="Arial"/>
            </a:endParaRPr>
          </a:p>
        </p:txBody>
      </p:sp>
      <p:pic>
        <p:nvPicPr>
          <p:cNvPr id="229" name="Google Shape;266;p66"/>
          <p:cNvPicPr/>
          <p:nvPr/>
        </p:nvPicPr>
        <p:blipFill>
          <a:blip r:embed="rId2" cstate="print"/>
          <a:srcRect r="9476"/>
          <a:stretch/>
        </p:blipFill>
        <p:spPr>
          <a:xfrm>
            <a:off x="263520" y="189000"/>
            <a:ext cx="2730600" cy="1776600"/>
          </a:xfrm>
          <a:prstGeom prst="rect">
            <a:avLst/>
          </a:prstGeom>
          <a:ln w="9360">
            <a:noFill/>
          </a:ln>
        </p:spPr>
      </p:pic>
      <p:pic>
        <p:nvPicPr>
          <p:cNvPr id="230" name="Google Shape;270;p66"/>
          <p:cNvPicPr/>
          <p:nvPr/>
        </p:nvPicPr>
        <p:blipFill>
          <a:blip r:embed="rId3" cstate="print"/>
          <a:stretch/>
        </p:blipFill>
        <p:spPr>
          <a:xfrm>
            <a:off x="8543880" y="549360"/>
            <a:ext cx="2727720" cy="1070280"/>
          </a:xfrm>
          <a:prstGeom prst="rect">
            <a:avLst/>
          </a:prstGeom>
          <a:ln w="9360">
            <a:noFill/>
          </a:ln>
        </p:spPr>
      </p:pic>
      <p:sp>
        <p:nvSpPr>
          <p:cNvPr id="231" name="CustomShape 2"/>
          <p:cNvSpPr/>
          <p:nvPr/>
        </p:nvSpPr>
        <p:spPr>
          <a:xfrm>
            <a:off x="3923415" y="5367600"/>
            <a:ext cx="8028108" cy="82954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es-ES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GENERALITAT VALENCIANA</a:t>
            </a:r>
          </a:p>
          <a:p>
            <a:pPr algn="r">
              <a:lnSpc>
                <a:spcPct val="100000"/>
              </a:lnSpc>
            </a:pPr>
            <a:r>
              <a:rPr lang="es-ES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Dirección General de Acción Comunitaria y Barrios Inclusivos</a:t>
            </a:r>
            <a:endParaRPr lang="es-ES" sz="2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>
            <a:extLst>
              <a:ext uri="{FF2B5EF4-FFF2-40B4-BE49-F238E27FC236}">
                <a16:creationId xmlns:a16="http://schemas.microsoft.com/office/drawing/2014/main" id="{CE7FE38D-98DE-4681-9427-B433FB9F79D3}"/>
              </a:ext>
            </a:extLst>
          </p:cNvPr>
          <p:cNvSpPr txBox="1">
            <a:spLocks/>
          </p:cNvSpPr>
          <p:nvPr/>
        </p:nvSpPr>
        <p:spPr>
          <a:xfrm>
            <a:off x="1356221" y="1268042"/>
            <a:ext cx="9144000" cy="506984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/>
            <a:endParaRPr lang="es-ES" sz="1400" dirty="0"/>
          </a:p>
          <a:p>
            <a:pPr marL="342900" indent="-342900" algn="just"/>
            <a:r>
              <a:rPr lang="es-ES" sz="2400" dirty="0"/>
              <a:t>La cuantía que se ha subvencionado a cada una de las Entidades del Tercer Sector asciende a </a:t>
            </a:r>
            <a:r>
              <a:rPr lang="es-ES" sz="2400" b="1" dirty="0"/>
              <a:t>53.571,43</a:t>
            </a:r>
            <a:r>
              <a:rPr lang="es-ES" dirty="0"/>
              <a:t> </a:t>
            </a:r>
            <a:r>
              <a:rPr lang="es-ES" sz="2400" b="1" dirty="0"/>
              <a:t>euros</a:t>
            </a:r>
            <a:r>
              <a:rPr lang="es-ES" sz="2400" dirty="0"/>
              <a:t>.</a:t>
            </a:r>
          </a:p>
          <a:p>
            <a:pPr marL="0" indent="0" algn="just">
              <a:buNone/>
            </a:pPr>
            <a:endParaRPr lang="es-ES" sz="2400" dirty="0"/>
          </a:p>
          <a:p>
            <a:pPr marL="342900" indent="-342900" algn="just"/>
            <a:r>
              <a:rPr lang="es-ES" sz="2400" dirty="0"/>
              <a:t>Se ha efectuado un </a:t>
            </a:r>
            <a:r>
              <a:rPr lang="es-ES" sz="2400" b="1" dirty="0"/>
              <a:t>libramiento por el 100% del importe </a:t>
            </a:r>
            <a:r>
              <a:rPr lang="es-ES" sz="2400" dirty="0"/>
              <a:t>subvencionado (aptdo. Noveno Resolución de 31/05/21).</a:t>
            </a:r>
          </a:p>
          <a:p>
            <a:pPr marL="0" indent="0" algn="just">
              <a:buNone/>
            </a:pPr>
            <a:endParaRPr lang="es-ES" sz="2400" dirty="0"/>
          </a:p>
          <a:p>
            <a:pPr marL="342900" indent="-342900" algn="just"/>
            <a:r>
              <a:rPr lang="es-ES" sz="2400" dirty="0"/>
              <a:t>El </a:t>
            </a:r>
            <a:r>
              <a:rPr lang="es-ES" sz="2400" b="1" dirty="0"/>
              <a:t>plazo máximo de justificación </a:t>
            </a:r>
            <a:r>
              <a:rPr lang="es-ES" sz="2400" dirty="0"/>
              <a:t>económica y presentación de la memoria técnica será el </a:t>
            </a:r>
            <a:r>
              <a:rPr lang="es-ES" sz="2400" b="1" dirty="0"/>
              <a:t>15 de enero de 2022 </a:t>
            </a:r>
            <a:r>
              <a:rPr lang="es-ES" sz="2400" dirty="0"/>
              <a:t>(aptdo. Noveno Resolución de 31/05/21).</a:t>
            </a:r>
          </a:p>
          <a:p>
            <a:pPr marL="0" indent="0" algn="just">
              <a:buNone/>
            </a:pPr>
            <a:endParaRPr lang="es-ES" sz="2400" dirty="0"/>
          </a:p>
          <a:p>
            <a:pPr marL="342900" indent="-342900" algn="just"/>
            <a:r>
              <a:rPr lang="es-ES" sz="2400" dirty="0"/>
              <a:t>La </a:t>
            </a:r>
            <a:r>
              <a:rPr lang="es-ES" sz="2400" b="1" u="sng" dirty="0"/>
              <a:t>justificación</a:t>
            </a:r>
            <a:r>
              <a:rPr lang="es-ES" sz="2400" dirty="0"/>
              <a:t> de la subvención concedida se habrá de realizar por </a:t>
            </a:r>
            <a:r>
              <a:rPr lang="es-ES" sz="2400" b="1" u="sng" dirty="0"/>
              <a:t>vía telemática</a:t>
            </a:r>
            <a:r>
              <a:rPr lang="es-ES" sz="2400" dirty="0"/>
              <a:t>.</a:t>
            </a:r>
          </a:p>
          <a:p>
            <a:pPr marL="0" indent="0" algn="just">
              <a:buNone/>
            </a:pPr>
            <a:endParaRPr lang="es-ES" sz="1400" dirty="0"/>
          </a:p>
        </p:txBody>
      </p:sp>
      <p:pic>
        <p:nvPicPr>
          <p:cNvPr id="3" name="Google Shape;361;p76">
            <a:extLst>
              <a:ext uri="{FF2B5EF4-FFF2-40B4-BE49-F238E27FC236}">
                <a16:creationId xmlns:a16="http://schemas.microsoft.com/office/drawing/2014/main" id="{6F468154-205D-4FA4-953D-9708B56FB4C9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353894" y="103788"/>
            <a:ext cx="1866960" cy="1097280"/>
          </a:xfrm>
          <a:prstGeom prst="rect">
            <a:avLst/>
          </a:prstGeom>
          <a:ln w="9360">
            <a:noFill/>
          </a:ln>
        </p:spPr>
      </p:pic>
      <p:pic>
        <p:nvPicPr>
          <p:cNvPr id="4" name="Google Shape;360;p76">
            <a:extLst>
              <a:ext uri="{FF2B5EF4-FFF2-40B4-BE49-F238E27FC236}">
                <a16:creationId xmlns:a16="http://schemas.microsoft.com/office/drawing/2014/main" id="{CE9FA95B-BF30-4966-8E0D-3F70319215E8}"/>
              </a:ext>
            </a:extLst>
          </p:cNvPr>
          <p:cNvPicPr/>
          <p:nvPr/>
        </p:nvPicPr>
        <p:blipFill>
          <a:blip r:embed="rId3" cstate="print"/>
          <a:stretch/>
        </p:blipFill>
        <p:spPr>
          <a:xfrm>
            <a:off x="10704600" y="260280"/>
            <a:ext cx="1284480" cy="1186200"/>
          </a:xfrm>
          <a:prstGeom prst="rect">
            <a:avLst/>
          </a:prstGeom>
          <a:ln w="9360">
            <a:noFill/>
          </a:ln>
        </p:spPr>
      </p:pic>
      <p:sp>
        <p:nvSpPr>
          <p:cNvPr id="11" name="CustomShape 2">
            <a:extLst>
              <a:ext uri="{FF2B5EF4-FFF2-40B4-BE49-F238E27FC236}">
                <a16:creationId xmlns:a16="http://schemas.microsoft.com/office/drawing/2014/main" id="{04F6B231-35C0-4401-B1EB-8D0F705C06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9251" y="260280"/>
            <a:ext cx="7206144" cy="611188"/>
          </a:xfrm>
          <a:prstGeom prst="rect">
            <a:avLst/>
          </a:prstGeom>
          <a:solidFill>
            <a:srgbClr val="9DC3E6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3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GESTIÓN DE LA SUBVENCIÓN</a:t>
            </a:r>
            <a:endParaRPr lang="es-ES" sz="3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6139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ustomShape 1"/>
          <p:cNvSpPr/>
          <p:nvPr/>
        </p:nvSpPr>
        <p:spPr>
          <a:xfrm>
            <a:off x="2097706" y="469707"/>
            <a:ext cx="8296712" cy="767345"/>
          </a:xfrm>
          <a:prstGeom prst="rect">
            <a:avLst/>
          </a:prstGeom>
          <a:solidFill>
            <a:srgbClr val="9DC3E6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4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GESTIÓN DE LA SUBVENCIÓN</a:t>
            </a:r>
            <a:endParaRPr lang="es-ES" sz="4000" b="0" strike="noStrike" spc="-1" dirty="0">
              <a:latin typeface="Arial"/>
            </a:endParaRPr>
          </a:p>
        </p:txBody>
      </p:sp>
      <p:pic>
        <p:nvPicPr>
          <p:cNvPr id="279" name="Google Shape;360;p76"/>
          <p:cNvPicPr/>
          <p:nvPr/>
        </p:nvPicPr>
        <p:blipFill>
          <a:blip r:embed="rId2" cstate="print"/>
          <a:stretch/>
        </p:blipFill>
        <p:spPr>
          <a:xfrm>
            <a:off x="10704600" y="260280"/>
            <a:ext cx="1284480" cy="1186200"/>
          </a:xfrm>
          <a:prstGeom prst="rect">
            <a:avLst/>
          </a:prstGeom>
          <a:ln w="9360">
            <a:noFill/>
          </a:ln>
        </p:spPr>
      </p:pic>
      <p:pic>
        <p:nvPicPr>
          <p:cNvPr id="280" name="Google Shape;361;p76"/>
          <p:cNvPicPr/>
          <p:nvPr/>
        </p:nvPicPr>
        <p:blipFill>
          <a:blip r:embed="rId3" cstate="print"/>
          <a:stretch/>
        </p:blipFill>
        <p:spPr>
          <a:xfrm>
            <a:off x="0" y="260280"/>
            <a:ext cx="1866960" cy="1097280"/>
          </a:xfrm>
          <a:prstGeom prst="rect">
            <a:avLst/>
          </a:prstGeom>
          <a:ln w="9360">
            <a:noFill/>
          </a:ln>
        </p:spPr>
      </p:pic>
      <p:sp>
        <p:nvSpPr>
          <p:cNvPr id="281" name="CustomShape 2"/>
          <p:cNvSpPr/>
          <p:nvPr/>
        </p:nvSpPr>
        <p:spPr>
          <a:xfrm>
            <a:off x="252360" y="1805040"/>
            <a:ext cx="11679480" cy="472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801720" lvl="1" indent="-33516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es-ES" sz="2200" b="0" strike="noStrike" spc="-1" dirty="0">
              <a:latin typeface="Arial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2717C10-5253-4E67-8FF8-8B370AB84C5F}"/>
              </a:ext>
            </a:extLst>
          </p:cNvPr>
          <p:cNvSpPr/>
          <p:nvPr/>
        </p:nvSpPr>
        <p:spPr>
          <a:xfrm>
            <a:off x="1727036" y="1777420"/>
            <a:ext cx="85302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GASTOS SUBVENCIONABLES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60A17FB-7B38-4BED-AB78-936EEC2BB73C}"/>
              </a:ext>
            </a:extLst>
          </p:cNvPr>
          <p:cNvSpPr/>
          <p:nvPr/>
        </p:nvSpPr>
        <p:spPr>
          <a:xfrm>
            <a:off x="1181523" y="2781811"/>
            <a:ext cx="962125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sz="2400" b="1" dirty="0"/>
              <a:t>GASTOS DIRECTOS DE PERSONAL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ES" sz="2400" b="1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sz="2400" b="1" dirty="0"/>
              <a:t>OTROS GASTOS: el 25% de los gastos directos de personal 2021 </a:t>
            </a:r>
            <a:r>
              <a:rPr lang="es-ES" sz="2400" dirty="0"/>
              <a:t>(aptdo. Décimo Resolución de 31/05/21):</a:t>
            </a:r>
          </a:p>
          <a:p>
            <a:pPr lvl="1" algn="just"/>
            <a:endParaRPr lang="es-ES" sz="2400" dirty="0"/>
          </a:p>
          <a:p>
            <a:pPr marL="1257300" lvl="2" indent="-342900" algn="just">
              <a:buFont typeface="Courier New" panose="02070309020205020404" pitchFamily="49" charset="0"/>
              <a:buChar char="o"/>
            </a:pPr>
            <a:r>
              <a:rPr lang="es-ES" sz="2400" dirty="0"/>
              <a:t>gastos de </a:t>
            </a:r>
            <a:r>
              <a:rPr lang="es-ES" sz="2400" b="1" dirty="0"/>
              <a:t>becas  y ayudas</a:t>
            </a:r>
            <a:r>
              <a:rPr lang="es-ES" sz="2400" dirty="0"/>
              <a:t>, </a:t>
            </a:r>
          </a:p>
          <a:p>
            <a:pPr marL="1257300" lvl="2" indent="-342900" algn="just">
              <a:buFont typeface="Courier New" panose="02070309020205020404" pitchFamily="49" charset="0"/>
              <a:buChar char="o"/>
            </a:pPr>
            <a:r>
              <a:rPr lang="es-ES" sz="2400" b="1" dirty="0"/>
              <a:t>materiales</a:t>
            </a:r>
            <a:r>
              <a:rPr lang="es-ES" sz="2400" dirty="0"/>
              <a:t>, </a:t>
            </a:r>
          </a:p>
          <a:p>
            <a:pPr marL="1257300" lvl="2" indent="-342900" algn="just">
              <a:buFont typeface="Courier New" panose="02070309020205020404" pitchFamily="49" charset="0"/>
              <a:buChar char="o"/>
            </a:pPr>
            <a:r>
              <a:rPr lang="es-ES" sz="2400" b="1" dirty="0"/>
              <a:t>seguros </a:t>
            </a:r>
            <a:r>
              <a:rPr lang="es-ES" sz="2400" dirty="0"/>
              <a:t>de accidentes y responsabilidad civil de los participantes</a:t>
            </a:r>
          </a:p>
          <a:p>
            <a:pPr marL="1257300" lvl="2" indent="-342900" algn="just">
              <a:buFont typeface="Courier New" panose="02070309020205020404" pitchFamily="49" charset="0"/>
              <a:buChar char="o"/>
            </a:pPr>
            <a:r>
              <a:rPr lang="es-ES" sz="2400" dirty="0"/>
              <a:t>y otros </a:t>
            </a:r>
            <a:r>
              <a:rPr lang="es-ES" sz="2400" b="1" dirty="0"/>
              <a:t>gastos de funcionamiento </a:t>
            </a:r>
            <a:r>
              <a:rPr lang="es-ES" sz="2400" dirty="0"/>
              <a:t>(luz, agua, calefacción, limpieza, vigilancia, </a:t>
            </a:r>
            <a:r>
              <a:rPr lang="es-ES" sz="2400" dirty="0" err="1"/>
              <a:t>etc</a:t>
            </a:r>
            <a:r>
              <a:rPr lang="es-ES" sz="2400" dirty="0"/>
              <a:t>)</a:t>
            </a:r>
            <a:r>
              <a:rPr lang="es-ES" sz="2200" dirty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1"/>
          <p:cNvSpPr/>
          <p:nvPr/>
        </p:nvSpPr>
        <p:spPr>
          <a:xfrm>
            <a:off x="479520" y="1557360"/>
            <a:ext cx="10955520" cy="457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endParaRPr lang="es-ES" sz="1800" b="0" strike="noStrike" spc="-1" dirty="0">
              <a:latin typeface="Arial"/>
            </a:endParaRPr>
          </a:p>
          <a:p>
            <a:pPr marL="216000" indent="-210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s-ES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Artículo 6 de la Orden 10/2017, de 29 de noviembre</a:t>
            </a:r>
            <a:r>
              <a:rPr lang="es-E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:</a:t>
            </a:r>
            <a:endParaRPr lang="es-ES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es-ES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s-ES" sz="2400" spc="-1" dirty="0">
                <a:solidFill>
                  <a:srgbClr val="000000"/>
                </a:solidFill>
                <a:latin typeface="Calibri"/>
              </a:rPr>
              <a:t>	</a:t>
            </a:r>
          </a:p>
          <a:p>
            <a:pPr>
              <a:lnSpc>
                <a:spcPct val="90000"/>
              </a:lnSpc>
            </a:pPr>
            <a:r>
              <a:rPr lang="es-ES" sz="2400" spc="-1" dirty="0">
                <a:solidFill>
                  <a:srgbClr val="000000"/>
                </a:solidFill>
                <a:latin typeface="Calibri"/>
              </a:rPr>
              <a:t>	- COMUNICACIÓN</a:t>
            </a:r>
            <a:endParaRPr lang="es-ES" sz="2400" spc="-1" dirty="0"/>
          </a:p>
          <a:p>
            <a:pPr>
              <a:lnSpc>
                <a:spcPct val="90000"/>
              </a:lnSpc>
            </a:pPr>
            <a:r>
              <a:rPr lang="es-E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</a:p>
          <a:p>
            <a:pPr>
              <a:lnSpc>
                <a:spcPct val="90000"/>
              </a:lnSpc>
            </a:pPr>
            <a:r>
              <a:rPr lang="es-ES" sz="2400" spc="-1" dirty="0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lang="es-E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- INDICADORES: Registrar actuaciones del participantes</a:t>
            </a:r>
            <a:endParaRPr lang="es-ES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s-E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endParaRPr lang="es-ES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s-E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	- JUSTIFICACIÓN</a:t>
            </a:r>
            <a:endParaRPr lang="es-ES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es-ES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s-E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	- COMPROBACIONES: Conservar los documentos justificativos de la aplicación 	de los </a:t>
            </a:r>
            <a:r>
              <a:rPr lang="es-ES" sz="2400" spc="-1" dirty="0">
                <a:solidFill>
                  <a:srgbClr val="000000"/>
                </a:solidFill>
                <a:latin typeface="Calibri"/>
                <a:ea typeface="DejaVu Sans"/>
              </a:rPr>
              <a:t>fondos recibidos</a:t>
            </a:r>
            <a:endParaRPr lang="es-ES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es-ES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es-ES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es-ES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es-ES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es-ES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es-ES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es-ES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es-ES" sz="2400" b="0" strike="noStrike" spc="-1" dirty="0">
              <a:latin typeface="Arial"/>
            </a:endParaRPr>
          </a:p>
        </p:txBody>
      </p:sp>
      <p:sp>
        <p:nvSpPr>
          <p:cNvPr id="266" name="CustomShape 2"/>
          <p:cNvSpPr/>
          <p:nvPr/>
        </p:nvSpPr>
        <p:spPr>
          <a:xfrm>
            <a:off x="2028960" y="336600"/>
            <a:ext cx="8093160" cy="665280"/>
          </a:xfrm>
          <a:prstGeom prst="rect">
            <a:avLst/>
          </a:prstGeom>
          <a:solidFill>
            <a:srgbClr val="9DC3E6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OBLIGACIONS DE LES ENTITATS BENEFICIÀRIES</a:t>
            </a:r>
            <a:endParaRPr lang="es-ES" sz="3200" b="0" strike="noStrike" spc="-1" dirty="0">
              <a:latin typeface="Arial"/>
            </a:endParaRPr>
          </a:p>
        </p:txBody>
      </p:sp>
      <p:pic>
        <p:nvPicPr>
          <p:cNvPr id="267" name="Google Shape;336;p73"/>
          <p:cNvPicPr/>
          <p:nvPr/>
        </p:nvPicPr>
        <p:blipFill>
          <a:blip r:embed="rId2" cstate="print"/>
          <a:stretch/>
        </p:blipFill>
        <p:spPr>
          <a:xfrm>
            <a:off x="10368000" y="287280"/>
            <a:ext cx="1284480" cy="1186200"/>
          </a:xfrm>
          <a:prstGeom prst="rect">
            <a:avLst/>
          </a:prstGeom>
          <a:ln w="9360">
            <a:noFill/>
          </a:ln>
        </p:spPr>
      </p:pic>
      <p:pic>
        <p:nvPicPr>
          <p:cNvPr id="268" name="Google Shape;337;p73"/>
          <p:cNvPicPr/>
          <p:nvPr/>
        </p:nvPicPr>
        <p:blipFill>
          <a:blip r:embed="rId3" cstate="print"/>
          <a:stretch/>
        </p:blipFill>
        <p:spPr>
          <a:xfrm>
            <a:off x="69840" y="120600"/>
            <a:ext cx="1865520" cy="1097280"/>
          </a:xfrm>
          <a:prstGeom prst="rect">
            <a:avLst/>
          </a:prstGeom>
          <a:ln w="9360">
            <a:noFill/>
          </a:ln>
        </p:spPr>
      </p:pic>
      <p:sp>
        <p:nvSpPr>
          <p:cNvPr id="269" name="CustomShape 3"/>
          <p:cNvSpPr/>
          <p:nvPr/>
        </p:nvSpPr>
        <p:spPr>
          <a:xfrm>
            <a:off x="863640" y="2347920"/>
            <a:ext cx="9315720" cy="3908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1"/>
          <p:cNvSpPr/>
          <p:nvPr/>
        </p:nvSpPr>
        <p:spPr>
          <a:xfrm>
            <a:off x="562063" y="2116506"/>
            <a:ext cx="11235224" cy="45274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90000"/>
              </a:lnSpc>
            </a:pPr>
            <a:r>
              <a:rPr lang="es-ES" sz="2400" b="0" strike="noStrike" spc="-1" dirty="0">
                <a:latin typeface="Arial"/>
              </a:rPr>
              <a:t>		         </a:t>
            </a:r>
          </a:p>
          <a:p>
            <a:pPr algn="just">
              <a:lnSpc>
                <a:spcPct val="90000"/>
              </a:lnSpc>
            </a:pPr>
            <a:r>
              <a:rPr lang="es-ES" sz="2400" b="0" strike="noStrike" spc="-1" dirty="0">
                <a:latin typeface="Arial"/>
              </a:rPr>
              <a:t>			DIRECTRICES DE LA UNIÓN EUROPEA</a:t>
            </a:r>
          </a:p>
          <a:p>
            <a:pPr algn="just">
              <a:lnSpc>
                <a:spcPct val="90000"/>
              </a:lnSpc>
            </a:pPr>
            <a:r>
              <a:rPr lang="es-ES" sz="2400" spc="-1" dirty="0">
                <a:latin typeface="Arial"/>
              </a:rPr>
              <a:t>			          (Reglamento 1303/2013)</a:t>
            </a:r>
          </a:p>
          <a:p>
            <a:pPr>
              <a:lnSpc>
                <a:spcPct val="90000"/>
              </a:lnSpc>
            </a:pPr>
            <a:endParaRPr lang="es-ES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s-E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</a:p>
          <a:p>
            <a:pPr>
              <a:lnSpc>
                <a:spcPct val="90000"/>
              </a:lnSpc>
            </a:pPr>
            <a:endParaRPr lang="es-ES" sz="2400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90000"/>
              </a:lnSpc>
            </a:pPr>
            <a:r>
              <a:rPr lang="es-ES" sz="2400" b="0" strike="noStrike" spc="-1" dirty="0">
                <a:latin typeface="Arial"/>
              </a:rPr>
              <a:t>INSTRUCCIONES DE LA DIRECCIÓN GENERAL DE FONDOS EUROPEOS</a:t>
            </a:r>
          </a:p>
          <a:p>
            <a:pPr>
              <a:lnSpc>
                <a:spcPct val="90000"/>
              </a:lnSpc>
            </a:pPr>
            <a:endParaRPr lang="es-ES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s-ES" sz="2400" spc="-1" dirty="0"/>
              <a:t>	 </a:t>
            </a:r>
            <a:r>
              <a:rPr lang="es-ES" sz="2400" u="sng" dirty="0">
                <a:solidFill>
                  <a:srgbClr val="FF0000"/>
                </a:solidFill>
              </a:rPr>
              <a:t>Manual práctico información i </a:t>
            </a:r>
            <a:r>
              <a:rPr lang="es-ES" sz="2400" u="sng" dirty="0" err="1">
                <a:solidFill>
                  <a:srgbClr val="FF0000"/>
                </a:solidFill>
              </a:rPr>
              <a:t>publiciddad</a:t>
            </a:r>
            <a:r>
              <a:rPr lang="es-ES" sz="2400" u="sng" dirty="0">
                <a:solidFill>
                  <a:srgbClr val="FF0000"/>
                </a:solidFill>
              </a:rPr>
              <a:t>  (en la página web)</a:t>
            </a:r>
          </a:p>
          <a:p>
            <a:pPr>
              <a:lnSpc>
                <a:spcPct val="90000"/>
              </a:lnSpc>
            </a:pPr>
            <a:endParaRPr lang="es-ES" sz="2400" u="sng" dirty="0"/>
          </a:p>
          <a:p>
            <a:pPr>
              <a:lnSpc>
                <a:spcPct val="90000"/>
              </a:lnSpc>
            </a:pPr>
            <a:r>
              <a:rPr lang="es-ES" sz="2400" dirty="0">
                <a:solidFill>
                  <a:srgbClr val="00B0F0"/>
                </a:solidFill>
              </a:rPr>
              <a:t>     </a:t>
            </a:r>
            <a:r>
              <a:rPr lang="es-ES" sz="2400" u="sng" dirty="0">
                <a:solidFill>
                  <a:srgbClr val="00B0F0"/>
                </a:solidFill>
              </a:rPr>
              <a:t> </a:t>
            </a:r>
            <a:r>
              <a:rPr lang="es-ES" sz="2400" u="sng" dirty="0">
                <a:solidFill>
                  <a:srgbClr val="0070C0"/>
                </a:solidFill>
              </a:rPr>
              <a:t>https://inclusio.gva.es/va/web/integracion-inclusionsocial-cooperacion/fondo-social-europeo</a:t>
            </a:r>
          </a:p>
          <a:p>
            <a:pPr>
              <a:lnSpc>
                <a:spcPct val="90000"/>
              </a:lnSpc>
            </a:pPr>
            <a:endParaRPr lang="es-ES" sz="2400" dirty="0"/>
          </a:p>
          <a:p>
            <a:pPr>
              <a:lnSpc>
                <a:spcPct val="90000"/>
              </a:lnSpc>
            </a:pPr>
            <a:endParaRPr lang="es-ES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s-ES" sz="2400" b="0" strike="noStrike" spc="-1" dirty="0">
                <a:latin typeface="Arial"/>
              </a:rPr>
              <a:t>	</a:t>
            </a:r>
          </a:p>
          <a:p>
            <a:pPr>
              <a:lnSpc>
                <a:spcPct val="90000"/>
              </a:lnSpc>
            </a:pPr>
            <a:endParaRPr lang="es-ES" sz="2400" b="0" strike="noStrike" spc="-1" dirty="0">
              <a:latin typeface="Arial"/>
            </a:endParaRPr>
          </a:p>
        </p:txBody>
      </p:sp>
      <p:sp>
        <p:nvSpPr>
          <p:cNvPr id="266" name="CustomShape 2"/>
          <p:cNvSpPr/>
          <p:nvPr/>
        </p:nvSpPr>
        <p:spPr>
          <a:xfrm>
            <a:off x="1935360" y="537153"/>
            <a:ext cx="7976617" cy="1130040"/>
          </a:xfrm>
          <a:prstGeom prst="rect">
            <a:avLst/>
          </a:prstGeom>
          <a:solidFill>
            <a:srgbClr val="9DC3E6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s-ES" sz="3200" b="0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es-ES" sz="3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COMUNICACIÓN</a:t>
            </a:r>
          </a:p>
          <a:p>
            <a:pPr algn="ctr">
              <a:lnSpc>
                <a:spcPct val="100000"/>
              </a:lnSpc>
            </a:pPr>
            <a:r>
              <a:rPr lang="es-ES" sz="3600" spc="-1" dirty="0">
                <a:solidFill>
                  <a:srgbClr val="000000"/>
                </a:solidFill>
                <a:latin typeface="Calibri"/>
                <a:ea typeface="DejaVu Sans"/>
              </a:rPr>
              <a:t>(Máxima difusión /pautas de información</a:t>
            </a:r>
            <a:r>
              <a:rPr lang="es-ES" sz="3200" spc="-1" dirty="0">
                <a:solidFill>
                  <a:srgbClr val="000000"/>
                </a:solidFill>
                <a:latin typeface="Calibri"/>
                <a:ea typeface="DejaVu Sans"/>
              </a:rPr>
              <a:t>)</a:t>
            </a:r>
            <a:endParaRPr lang="es-ES" sz="3200" b="0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es-ES" sz="3200" b="0" strike="noStrike" spc="-1" dirty="0">
              <a:latin typeface="Arial"/>
            </a:endParaRPr>
          </a:p>
        </p:txBody>
      </p:sp>
      <p:pic>
        <p:nvPicPr>
          <p:cNvPr id="267" name="Google Shape;336;p73"/>
          <p:cNvPicPr/>
          <p:nvPr/>
        </p:nvPicPr>
        <p:blipFill>
          <a:blip r:embed="rId2" cstate="print"/>
          <a:stretch/>
        </p:blipFill>
        <p:spPr>
          <a:xfrm>
            <a:off x="10368000" y="287280"/>
            <a:ext cx="1284480" cy="1186200"/>
          </a:xfrm>
          <a:prstGeom prst="rect">
            <a:avLst/>
          </a:prstGeom>
          <a:ln w="9360">
            <a:noFill/>
          </a:ln>
        </p:spPr>
      </p:pic>
      <p:pic>
        <p:nvPicPr>
          <p:cNvPr id="268" name="Google Shape;337;p73"/>
          <p:cNvPicPr/>
          <p:nvPr/>
        </p:nvPicPr>
        <p:blipFill>
          <a:blip r:embed="rId3" cstate="print"/>
          <a:stretch/>
        </p:blipFill>
        <p:spPr>
          <a:xfrm>
            <a:off x="69840" y="120600"/>
            <a:ext cx="1865520" cy="1097280"/>
          </a:xfrm>
          <a:prstGeom prst="rect">
            <a:avLst/>
          </a:prstGeom>
          <a:ln w="9360">
            <a:noFill/>
          </a:ln>
        </p:spPr>
      </p:pic>
      <p:sp>
        <p:nvSpPr>
          <p:cNvPr id="269" name="CustomShape 3"/>
          <p:cNvSpPr/>
          <p:nvPr/>
        </p:nvSpPr>
        <p:spPr>
          <a:xfrm>
            <a:off x="1041511" y="2949480"/>
            <a:ext cx="9315720" cy="3908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</p:txBody>
      </p:sp>
      <p:sp>
        <p:nvSpPr>
          <p:cNvPr id="2" name="Flecha: hacia abajo 1">
            <a:extLst>
              <a:ext uri="{FF2B5EF4-FFF2-40B4-BE49-F238E27FC236}">
                <a16:creationId xmlns:a16="http://schemas.microsoft.com/office/drawing/2014/main" id="{E19CAADC-3677-4522-8225-1FD4E6655013}"/>
              </a:ext>
            </a:extLst>
          </p:cNvPr>
          <p:cNvSpPr/>
          <p:nvPr/>
        </p:nvSpPr>
        <p:spPr>
          <a:xfrm>
            <a:off x="5189130" y="3355532"/>
            <a:ext cx="587022" cy="5644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1"/>
          <p:cNvSpPr/>
          <p:nvPr/>
        </p:nvSpPr>
        <p:spPr>
          <a:xfrm>
            <a:off x="462844" y="2166840"/>
            <a:ext cx="11007272" cy="45274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90000"/>
              </a:lnSpc>
            </a:pPr>
            <a:r>
              <a:rPr lang="es-ES" sz="2400" b="0" strike="noStrike" spc="-1" dirty="0">
                <a:latin typeface="Arial"/>
              </a:rPr>
              <a:t>		          </a:t>
            </a:r>
            <a:endParaRPr lang="es-ES" dirty="0"/>
          </a:p>
          <a:p>
            <a:pPr>
              <a:lnSpc>
                <a:spcPct val="90000"/>
              </a:lnSpc>
            </a:pPr>
            <a:endParaRPr lang="es-ES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s-ES" sz="2400" b="0" strike="noStrike" spc="-1" dirty="0">
                <a:latin typeface="Arial"/>
              </a:rPr>
              <a:t>	</a:t>
            </a:r>
          </a:p>
        </p:txBody>
      </p:sp>
      <p:sp>
        <p:nvSpPr>
          <p:cNvPr id="266" name="CustomShape 2"/>
          <p:cNvSpPr/>
          <p:nvPr/>
        </p:nvSpPr>
        <p:spPr>
          <a:xfrm>
            <a:off x="1935360" y="385913"/>
            <a:ext cx="7976617" cy="1130040"/>
          </a:xfrm>
          <a:prstGeom prst="rect">
            <a:avLst/>
          </a:prstGeom>
          <a:solidFill>
            <a:srgbClr val="9DC3E6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s-ES" sz="3200" b="0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es-ES" sz="4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COMUNICACIÓN</a:t>
            </a:r>
          </a:p>
          <a:p>
            <a:pPr algn="ctr">
              <a:lnSpc>
                <a:spcPct val="100000"/>
              </a:lnSpc>
            </a:pPr>
            <a:endParaRPr lang="es-ES" sz="3200" b="0" strike="noStrike" spc="-1" dirty="0">
              <a:latin typeface="Arial"/>
            </a:endParaRPr>
          </a:p>
        </p:txBody>
      </p:sp>
      <p:pic>
        <p:nvPicPr>
          <p:cNvPr id="267" name="Google Shape;336;p73"/>
          <p:cNvPicPr/>
          <p:nvPr/>
        </p:nvPicPr>
        <p:blipFill>
          <a:blip r:embed="rId2" cstate="print"/>
          <a:stretch/>
        </p:blipFill>
        <p:spPr>
          <a:xfrm>
            <a:off x="10368000" y="287280"/>
            <a:ext cx="1284480" cy="1186200"/>
          </a:xfrm>
          <a:prstGeom prst="rect">
            <a:avLst/>
          </a:prstGeom>
          <a:ln w="9360">
            <a:noFill/>
          </a:ln>
        </p:spPr>
      </p:pic>
      <p:pic>
        <p:nvPicPr>
          <p:cNvPr id="268" name="Google Shape;337;p73"/>
          <p:cNvPicPr/>
          <p:nvPr/>
        </p:nvPicPr>
        <p:blipFill>
          <a:blip r:embed="rId3" cstate="print"/>
          <a:stretch/>
        </p:blipFill>
        <p:spPr>
          <a:xfrm>
            <a:off x="69840" y="120600"/>
            <a:ext cx="1865520" cy="1097280"/>
          </a:xfrm>
          <a:prstGeom prst="rect">
            <a:avLst/>
          </a:prstGeom>
          <a:ln w="9360">
            <a:noFill/>
          </a:ln>
        </p:spPr>
      </p:pic>
      <p:sp>
        <p:nvSpPr>
          <p:cNvPr id="269" name="CustomShape 3"/>
          <p:cNvSpPr/>
          <p:nvPr/>
        </p:nvSpPr>
        <p:spPr>
          <a:xfrm>
            <a:off x="1002600" y="2393075"/>
            <a:ext cx="9315720" cy="3908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83777" y="1738793"/>
            <a:ext cx="10165405" cy="499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sz="2800" b="1" spc="-1" dirty="0"/>
              <a:t>Pautas generales de comunicación</a:t>
            </a:r>
            <a:endParaRPr lang="es-ES" sz="2800" spc="-1" dirty="0"/>
          </a:p>
          <a:p>
            <a:pPr>
              <a:lnSpc>
                <a:spcPct val="90000"/>
              </a:lnSpc>
            </a:pPr>
            <a:endParaRPr lang="es-ES" sz="2800" spc="-1" dirty="0"/>
          </a:p>
          <a:p>
            <a:pPr>
              <a:lnSpc>
                <a:spcPct val="70000"/>
              </a:lnSpc>
            </a:pPr>
            <a:endParaRPr lang="es-ES" sz="2400" dirty="0"/>
          </a:p>
          <a:p>
            <a:pPr marL="342900" indent="-34290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s-ES" sz="2400" dirty="0"/>
              <a:t>Mensajes claros y breves.</a:t>
            </a:r>
          </a:p>
          <a:p>
            <a:pPr>
              <a:lnSpc>
                <a:spcPct val="70000"/>
              </a:lnSpc>
            </a:pPr>
            <a:r>
              <a:rPr lang="es-ES" sz="2400" spc="-1" dirty="0"/>
              <a:t>	</a:t>
            </a:r>
          </a:p>
          <a:p>
            <a:pPr marL="342900" indent="-34290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s-ES" sz="2400" dirty="0"/>
              <a:t>Colocación del emblema de la Unión Europea en el lugar apropiado.</a:t>
            </a:r>
          </a:p>
          <a:p>
            <a:pPr>
              <a:lnSpc>
                <a:spcPct val="70000"/>
              </a:lnSpc>
            </a:pPr>
            <a:endParaRPr lang="es-ES" sz="2400" dirty="0"/>
          </a:p>
          <a:p>
            <a:pPr marL="342900" indent="-34290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s-ES" sz="2400" dirty="0"/>
              <a:t>Referencia a los fondos que cofinancian la operación.</a:t>
            </a:r>
          </a:p>
          <a:p>
            <a:pPr marL="342900" indent="-342900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342900" indent="-34290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s-ES" sz="2400" dirty="0"/>
              <a:t>Disponer las herramientas de comunicación en un lugar apropiado.</a:t>
            </a:r>
          </a:p>
          <a:p>
            <a:pPr marL="342900" indent="-342900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342900" indent="-342900" algn="just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s-ES" sz="2400" dirty="0"/>
              <a:t>La bandera (emblema) y la referencia a la Unión Europea, una 	 </a:t>
            </a:r>
          </a:p>
          <a:p>
            <a:pPr algn="just">
              <a:lnSpc>
                <a:spcPct val="70000"/>
              </a:lnSpc>
            </a:pPr>
            <a:r>
              <a:rPr lang="es-ES" sz="2400" dirty="0"/>
              <a:t>     pareja inseparable.</a:t>
            </a:r>
          </a:p>
          <a:p>
            <a:pPr algn="just">
              <a:lnSpc>
                <a:spcPct val="70000"/>
              </a:lnSpc>
            </a:pPr>
            <a:endParaRPr lang="es-ES" sz="2400" dirty="0"/>
          </a:p>
          <a:p>
            <a:pPr marL="342900" indent="-34290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s-ES" sz="2400" dirty="0"/>
              <a:t>Mucha información desinforma.</a:t>
            </a:r>
          </a:p>
          <a:p>
            <a:pPr marL="342900" indent="-342900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342900" indent="-34290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s-ES" sz="2400" dirty="0"/>
              <a:t>Coherencia lingüística.</a:t>
            </a:r>
            <a:endParaRPr lang="es-ES" sz="2400" spc="-1" dirty="0"/>
          </a:p>
          <a:p>
            <a:pPr>
              <a:lnSpc>
                <a:spcPct val="90000"/>
              </a:lnSpc>
            </a:pPr>
            <a:endParaRPr lang="es-ES" spc="-1" dirty="0"/>
          </a:p>
        </p:txBody>
      </p:sp>
    </p:spTree>
    <p:extLst>
      <p:ext uri="{BB962C8B-B14F-4D97-AF65-F5344CB8AC3E}">
        <p14:creationId xmlns:p14="http://schemas.microsoft.com/office/powerpoint/2010/main" val="720726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1"/>
          <p:cNvSpPr/>
          <p:nvPr/>
        </p:nvSpPr>
        <p:spPr>
          <a:xfrm>
            <a:off x="462844" y="2166840"/>
            <a:ext cx="11007272" cy="45274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90000"/>
              </a:lnSpc>
            </a:pPr>
            <a:r>
              <a:rPr lang="es-ES" sz="2400" b="0" strike="noStrike" spc="-1" dirty="0">
                <a:latin typeface="Arial"/>
              </a:rPr>
              <a:t>		          </a:t>
            </a:r>
            <a:endParaRPr lang="es-ES" dirty="0"/>
          </a:p>
          <a:p>
            <a:pPr>
              <a:lnSpc>
                <a:spcPct val="90000"/>
              </a:lnSpc>
            </a:pPr>
            <a:endParaRPr lang="es-ES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s-ES" sz="2400" b="0" strike="noStrike" spc="-1" dirty="0">
                <a:latin typeface="Arial"/>
              </a:rPr>
              <a:t>	</a:t>
            </a:r>
          </a:p>
        </p:txBody>
      </p:sp>
      <p:sp>
        <p:nvSpPr>
          <p:cNvPr id="266" name="CustomShape 2"/>
          <p:cNvSpPr/>
          <p:nvPr/>
        </p:nvSpPr>
        <p:spPr>
          <a:xfrm>
            <a:off x="1935359" y="458997"/>
            <a:ext cx="8025255" cy="825054"/>
          </a:xfrm>
          <a:prstGeom prst="rect">
            <a:avLst/>
          </a:prstGeom>
          <a:solidFill>
            <a:srgbClr val="9DC3E6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s-ES" sz="3200" b="0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es-ES" sz="4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COMUNICACIÓN</a:t>
            </a:r>
          </a:p>
          <a:p>
            <a:pPr algn="ctr">
              <a:lnSpc>
                <a:spcPct val="100000"/>
              </a:lnSpc>
            </a:pPr>
            <a:endParaRPr lang="es-ES" sz="3200" b="0" strike="noStrike" spc="-1" dirty="0">
              <a:latin typeface="Arial"/>
            </a:endParaRPr>
          </a:p>
        </p:txBody>
      </p:sp>
      <p:pic>
        <p:nvPicPr>
          <p:cNvPr id="267" name="Google Shape;336;p73"/>
          <p:cNvPicPr/>
          <p:nvPr/>
        </p:nvPicPr>
        <p:blipFill>
          <a:blip r:embed="rId2" cstate="print"/>
          <a:stretch/>
        </p:blipFill>
        <p:spPr>
          <a:xfrm>
            <a:off x="10368000" y="287280"/>
            <a:ext cx="1284480" cy="1186200"/>
          </a:xfrm>
          <a:prstGeom prst="rect">
            <a:avLst/>
          </a:prstGeom>
          <a:ln w="9360">
            <a:noFill/>
          </a:ln>
        </p:spPr>
      </p:pic>
      <p:pic>
        <p:nvPicPr>
          <p:cNvPr id="268" name="Google Shape;337;p73"/>
          <p:cNvPicPr/>
          <p:nvPr/>
        </p:nvPicPr>
        <p:blipFill>
          <a:blip r:embed="rId3" cstate="print"/>
          <a:stretch/>
        </p:blipFill>
        <p:spPr>
          <a:xfrm>
            <a:off x="69840" y="120600"/>
            <a:ext cx="1865520" cy="1097280"/>
          </a:xfrm>
          <a:prstGeom prst="rect">
            <a:avLst/>
          </a:prstGeom>
          <a:ln w="9360">
            <a:noFill/>
          </a:ln>
        </p:spPr>
      </p:pic>
      <p:sp>
        <p:nvSpPr>
          <p:cNvPr id="269" name="CustomShape 3"/>
          <p:cNvSpPr/>
          <p:nvPr/>
        </p:nvSpPr>
        <p:spPr>
          <a:xfrm>
            <a:off x="1002600" y="2393075"/>
            <a:ext cx="9315720" cy="3908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001948" y="1456077"/>
            <a:ext cx="10165405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s-ES" sz="2400" b="1" spc="-1" dirty="0"/>
              <a:t>Pautas obligatorias </a:t>
            </a:r>
            <a:r>
              <a:rPr lang="es-ES" sz="2400" spc="-1" dirty="0"/>
              <a:t>(</a:t>
            </a:r>
            <a:r>
              <a:rPr lang="es-ES" sz="2400" dirty="0"/>
              <a:t>anexo XII, sección 2.2, del Reglamento (UE) nº 1303/2013)</a:t>
            </a:r>
            <a:endParaRPr lang="es-ES" sz="2400" spc="-1" dirty="0"/>
          </a:p>
          <a:p>
            <a:pPr>
              <a:lnSpc>
                <a:spcPct val="90000"/>
              </a:lnSpc>
            </a:pPr>
            <a:endParaRPr lang="es-ES" sz="2400" spc="-1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2400" dirty="0"/>
              <a:t> Todos las medidas de información y comunicación han de </a:t>
            </a:r>
            <a:r>
              <a:rPr lang="es-ES" sz="2400" b="1" dirty="0"/>
              <a:t>reconocer el apoyo del FSE </a:t>
            </a:r>
            <a:r>
              <a:rPr lang="es-ES" sz="2400" dirty="0"/>
              <a:t>  + emblema + referencia a la Unió Europea y al fondo.</a:t>
            </a:r>
          </a:p>
          <a:p>
            <a:pPr>
              <a:lnSpc>
                <a:spcPct val="90000"/>
              </a:lnSpc>
            </a:pPr>
            <a:endParaRPr lang="es-ES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2400" dirty="0"/>
              <a:t>Durante la realización de una operación </a:t>
            </a:r>
            <a:r>
              <a:rPr lang="es-ES" sz="2400" b="1" dirty="0"/>
              <a:t>informar el público del apoyo del FSE</a:t>
            </a:r>
            <a:r>
              <a:rPr lang="es-ES" sz="2400" dirty="0"/>
              <a:t>: </a:t>
            </a:r>
          </a:p>
          <a:p>
            <a:pPr>
              <a:lnSpc>
                <a:spcPct val="90000"/>
              </a:lnSpc>
            </a:pPr>
            <a:r>
              <a:rPr lang="es-ES" sz="2400" dirty="0"/>
              <a:t>	- descripción breve de la operación en su página web</a:t>
            </a:r>
          </a:p>
          <a:p>
            <a:pPr>
              <a:lnSpc>
                <a:spcPct val="90000"/>
              </a:lnSpc>
            </a:pPr>
            <a:r>
              <a:rPr lang="es-ES" sz="2400" spc="-1" dirty="0"/>
              <a:t>	- </a:t>
            </a:r>
            <a:r>
              <a:rPr lang="es-ES" sz="2400" dirty="0"/>
              <a:t>cartel temporal de gran tamaño o un cartel A3 mencionando la 		ayuda financiera de  la U.E.</a:t>
            </a:r>
          </a:p>
          <a:p>
            <a:pPr>
              <a:lnSpc>
                <a:spcPct val="90000"/>
              </a:lnSpc>
            </a:pPr>
            <a:endParaRPr lang="es-ES" sz="24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2400" dirty="0"/>
              <a:t>Al finalizar la operación (en un plazo de3 meses), el beneficiario ha de colocar un  </a:t>
            </a:r>
            <a:r>
              <a:rPr lang="es-ES" sz="2400" b="1" dirty="0"/>
              <a:t>cartel o una placa permanente</a:t>
            </a:r>
            <a:r>
              <a:rPr lang="es-ES" sz="2400" dirty="0"/>
              <a:t>.</a:t>
            </a:r>
          </a:p>
          <a:p>
            <a:pPr>
              <a:lnSpc>
                <a:spcPct val="90000"/>
              </a:lnSpc>
            </a:pPr>
            <a:endParaRPr lang="es-ES" sz="2400" spc="-1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2400" spc="-1" dirty="0"/>
              <a:t>Cualquier</a:t>
            </a:r>
            <a:r>
              <a:rPr lang="es-ES" sz="2400" dirty="0"/>
              <a:t> </a:t>
            </a:r>
            <a:r>
              <a:rPr lang="es-ES" sz="2400" b="1" dirty="0"/>
              <a:t>documento</a:t>
            </a:r>
            <a:r>
              <a:rPr lang="es-ES" sz="2400" dirty="0"/>
              <a:t>  que se destine al público o participantes ha de contener una </a:t>
            </a:r>
            <a:r>
              <a:rPr lang="es-ES" sz="2400" b="1" dirty="0"/>
              <a:t>declaración que informe que ha recibido apoyo del FSE.</a:t>
            </a:r>
            <a:r>
              <a:rPr lang="es-ES" sz="2400" spc="-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2131484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CustomShape 2"/>
          <p:cNvSpPr/>
          <p:nvPr/>
        </p:nvSpPr>
        <p:spPr>
          <a:xfrm>
            <a:off x="1846460" y="263077"/>
            <a:ext cx="7865730" cy="812326"/>
          </a:xfrm>
          <a:prstGeom prst="rect">
            <a:avLst/>
          </a:prstGeom>
          <a:solidFill>
            <a:srgbClr val="9DC3E6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s-ES" sz="3200" b="0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es-ES" sz="4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COMUNICACIÓN</a:t>
            </a:r>
          </a:p>
          <a:p>
            <a:pPr algn="ctr">
              <a:lnSpc>
                <a:spcPct val="100000"/>
              </a:lnSpc>
            </a:pPr>
            <a:endParaRPr lang="es-ES" sz="3200" b="0" strike="noStrike" spc="-1" dirty="0">
              <a:latin typeface="Arial"/>
            </a:endParaRPr>
          </a:p>
        </p:txBody>
      </p:sp>
      <p:pic>
        <p:nvPicPr>
          <p:cNvPr id="267" name="Google Shape;336;p73"/>
          <p:cNvPicPr/>
          <p:nvPr/>
        </p:nvPicPr>
        <p:blipFill>
          <a:blip r:embed="rId2" cstate="print"/>
          <a:stretch/>
        </p:blipFill>
        <p:spPr>
          <a:xfrm>
            <a:off x="10368000" y="287280"/>
            <a:ext cx="1284480" cy="1186200"/>
          </a:xfrm>
          <a:prstGeom prst="rect">
            <a:avLst/>
          </a:prstGeom>
          <a:ln w="9360">
            <a:noFill/>
          </a:ln>
        </p:spPr>
      </p:pic>
      <p:pic>
        <p:nvPicPr>
          <p:cNvPr id="268" name="Google Shape;337;p73"/>
          <p:cNvPicPr/>
          <p:nvPr/>
        </p:nvPicPr>
        <p:blipFill>
          <a:blip r:embed="rId3" cstate="print"/>
          <a:stretch/>
        </p:blipFill>
        <p:spPr>
          <a:xfrm>
            <a:off x="69840" y="120600"/>
            <a:ext cx="1865520" cy="1097280"/>
          </a:xfrm>
          <a:prstGeom prst="rect">
            <a:avLst/>
          </a:prstGeom>
          <a:ln w="9360">
            <a:noFill/>
          </a:ln>
        </p:spPr>
      </p:pic>
      <p:sp>
        <p:nvSpPr>
          <p:cNvPr id="269" name="CustomShape 3"/>
          <p:cNvSpPr/>
          <p:nvPr/>
        </p:nvSpPr>
        <p:spPr>
          <a:xfrm>
            <a:off x="1002600" y="2393075"/>
            <a:ext cx="9315720" cy="3908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70705" y="1129085"/>
            <a:ext cx="5955527" cy="5545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2497039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CustomShape 2"/>
          <p:cNvSpPr/>
          <p:nvPr/>
        </p:nvSpPr>
        <p:spPr>
          <a:xfrm>
            <a:off x="1727971" y="215307"/>
            <a:ext cx="8086591" cy="812326"/>
          </a:xfrm>
          <a:prstGeom prst="rect">
            <a:avLst/>
          </a:prstGeom>
          <a:solidFill>
            <a:srgbClr val="9DC3E6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s-ES" sz="3200" b="0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es-ES" sz="4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COMUNICACIÓ</a:t>
            </a:r>
          </a:p>
          <a:p>
            <a:pPr algn="ctr">
              <a:lnSpc>
                <a:spcPct val="100000"/>
              </a:lnSpc>
            </a:pPr>
            <a:endParaRPr lang="es-ES" sz="3200" b="0" strike="noStrike" spc="-1" dirty="0">
              <a:latin typeface="Arial"/>
            </a:endParaRPr>
          </a:p>
        </p:txBody>
      </p:sp>
      <p:pic>
        <p:nvPicPr>
          <p:cNvPr id="267" name="Google Shape;336;p73"/>
          <p:cNvPicPr/>
          <p:nvPr/>
        </p:nvPicPr>
        <p:blipFill>
          <a:blip r:embed="rId2" cstate="print"/>
          <a:stretch/>
        </p:blipFill>
        <p:spPr>
          <a:xfrm>
            <a:off x="10368000" y="287280"/>
            <a:ext cx="1284480" cy="1186200"/>
          </a:xfrm>
          <a:prstGeom prst="rect">
            <a:avLst/>
          </a:prstGeom>
          <a:ln w="9360">
            <a:noFill/>
          </a:ln>
        </p:spPr>
      </p:pic>
      <p:pic>
        <p:nvPicPr>
          <p:cNvPr id="268" name="Google Shape;337;p73"/>
          <p:cNvPicPr/>
          <p:nvPr/>
        </p:nvPicPr>
        <p:blipFill>
          <a:blip r:embed="rId3" cstate="print"/>
          <a:stretch/>
        </p:blipFill>
        <p:spPr>
          <a:xfrm>
            <a:off x="69840" y="120600"/>
            <a:ext cx="1865520" cy="1097280"/>
          </a:xfrm>
          <a:prstGeom prst="rect">
            <a:avLst/>
          </a:prstGeom>
          <a:ln w="9360">
            <a:noFill/>
          </a:ln>
        </p:spPr>
      </p:pic>
      <p:sp>
        <p:nvSpPr>
          <p:cNvPr id="269" name="CustomShape 3"/>
          <p:cNvSpPr/>
          <p:nvPr/>
        </p:nvSpPr>
        <p:spPr>
          <a:xfrm>
            <a:off x="1052280" y="2379823"/>
            <a:ext cx="9315720" cy="3908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77438" y="1027633"/>
            <a:ext cx="7492511" cy="5587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5641420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1"/>
          <p:cNvSpPr/>
          <p:nvPr/>
        </p:nvSpPr>
        <p:spPr>
          <a:xfrm>
            <a:off x="423933" y="1495632"/>
            <a:ext cx="11007272" cy="50310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90000"/>
              </a:lnSpc>
            </a:pPr>
            <a:r>
              <a:rPr lang="es-ES" sz="2400" b="0" strike="noStrike" spc="-1" dirty="0">
                <a:latin typeface="Arial"/>
              </a:rPr>
              <a:t>		        </a:t>
            </a:r>
          </a:p>
          <a:p>
            <a:pPr>
              <a:lnSpc>
                <a:spcPct val="90000"/>
              </a:lnSpc>
            </a:pPr>
            <a:r>
              <a:rPr lang="es-ES" sz="2400" spc="-1" dirty="0">
                <a:latin typeface="Arial"/>
              </a:rPr>
              <a:t>         </a:t>
            </a:r>
            <a:r>
              <a:rPr lang="es-ES" sz="2400" b="0" strike="noStrike" spc="-1" dirty="0"/>
              <a:t>- VALIDACIÓN DE LA PUBLICIDAD POR EL ORGANISMO INTERMEDIO</a:t>
            </a:r>
          </a:p>
          <a:p>
            <a:pPr>
              <a:lnSpc>
                <a:spcPct val="90000"/>
              </a:lnSpc>
            </a:pPr>
            <a:r>
              <a:rPr lang="es-ES" sz="2400" spc="-1" dirty="0"/>
              <a:t>		(comunicación por e-mail con el órgano gestor)</a:t>
            </a:r>
          </a:p>
          <a:p>
            <a:pPr>
              <a:lnSpc>
                <a:spcPct val="90000"/>
              </a:lnSpc>
            </a:pPr>
            <a:endParaRPr lang="es-ES" sz="2400" spc="-1" dirty="0"/>
          </a:p>
          <a:p>
            <a:pPr>
              <a:lnSpc>
                <a:spcPct val="90000"/>
              </a:lnSpc>
            </a:pPr>
            <a:r>
              <a:rPr lang="es-ES" sz="2400" spc="-1" dirty="0"/>
              <a:t>	</a:t>
            </a:r>
          </a:p>
          <a:p>
            <a:pPr>
              <a:lnSpc>
                <a:spcPct val="90000"/>
              </a:lnSpc>
            </a:pPr>
            <a:r>
              <a:rPr lang="es-ES" sz="2400" spc="-1" dirty="0"/>
              <a:t>		- INDICADORES DE COMUNICACIÓN (fichero EXCEL)</a:t>
            </a:r>
          </a:p>
          <a:p>
            <a:pPr>
              <a:lnSpc>
                <a:spcPct val="90000"/>
              </a:lnSpc>
            </a:pPr>
            <a:r>
              <a:rPr lang="es-ES" sz="2400" b="0" strike="noStrike" spc="-1" dirty="0"/>
              <a:t>			 descarga de modelo en la página web</a:t>
            </a:r>
          </a:p>
          <a:p>
            <a:pPr>
              <a:lnSpc>
                <a:spcPct val="90000"/>
              </a:lnSpc>
            </a:pPr>
            <a:r>
              <a:rPr lang="es-ES" sz="2400" spc="-1" dirty="0"/>
              <a:t>   </a:t>
            </a:r>
            <a:endParaRPr lang="es-ES" sz="2400" b="0" strike="noStrike" spc="-1" dirty="0"/>
          </a:p>
          <a:p>
            <a:pPr>
              <a:lnSpc>
                <a:spcPct val="90000"/>
              </a:lnSpc>
            </a:pPr>
            <a:r>
              <a:rPr lang="es-ES" sz="2400" dirty="0">
                <a:solidFill>
                  <a:srgbClr val="00B0F0"/>
                </a:solidFill>
              </a:rPr>
              <a:t>       </a:t>
            </a:r>
            <a:r>
              <a:rPr lang="es-ES" sz="2400" u="sng" dirty="0">
                <a:solidFill>
                  <a:srgbClr val="0070C0"/>
                </a:solidFill>
                <a:hlinkClick r:id="rId2"/>
              </a:rPr>
              <a:t>https://inclusio.gva.es/va/web/integracion-inclusionsocial-cooperacion/fondo-social-europeo</a:t>
            </a:r>
            <a:endParaRPr lang="es-ES" sz="2400" u="sng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</a:pPr>
            <a:endParaRPr lang="es-ES" sz="2400" b="0" u="sng" strike="noStrike" spc="-1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</a:pPr>
            <a:r>
              <a:rPr lang="es-ES" sz="2400" b="0" strike="noStrike" spc="-1" dirty="0"/>
              <a:t>	*** Esta documentación será requerida por el órgano gestor en su 	  	     momento.</a:t>
            </a:r>
          </a:p>
          <a:p>
            <a:pPr>
              <a:lnSpc>
                <a:spcPct val="90000"/>
              </a:lnSpc>
            </a:pPr>
            <a:endParaRPr lang="es-ES" sz="2400" spc="-1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es-ES" sz="2400" spc="-1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s-ES" sz="2400" b="0" strike="noStrike" spc="-1" dirty="0">
                <a:latin typeface="Arial"/>
              </a:rPr>
              <a:t>	</a:t>
            </a:r>
          </a:p>
          <a:p>
            <a:pPr>
              <a:lnSpc>
                <a:spcPct val="90000"/>
              </a:lnSpc>
            </a:pPr>
            <a:r>
              <a:rPr lang="es-ES" sz="2400" b="0" strike="noStrike" spc="-1" dirty="0">
                <a:latin typeface="Arial"/>
              </a:rPr>
              <a:t>			</a:t>
            </a:r>
          </a:p>
        </p:txBody>
      </p:sp>
      <p:sp>
        <p:nvSpPr>
          <p:cNvPr id="266" name="CustomShape 2"/>
          <p:cNvSpPr/>
          <p:nvPr/>
        </p:nvSpPr>
        <p:spPr>
          <a:xfrm>
            <a:off x="1935360" y="287280"/>
            <a:ext cx="8093160" cy="786144"/>
          </a:xfrm>
          <a:prstGeom prst="rect">
            <a:avLst/>
          </a:prstGeom>
          <a:solidFill>
            <a:srgbClr val="9DC3E6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s-ES" sz="3200" b="0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es-ES" sz="4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COMUNICACIÓN</a:t>
            </a:r>
          </a:p>
          <a:p>
            <a:pPr algn="ctr">
              <a:lnSpc>
                <a:spcPct val="100000"/>
              </a:lnSpc>
            </a:pPr>
            <a:endParaRPr lang="es-ES" sz="3200" b="0" strike="noStrike" spc="-1" dirty="0">
              <a:latin typeface="Arial"/>
            </a:endParaRPr>
          </a:p>
        </p:txBody>
      </p:sp>
      <p:pic>
        <p:nvPicPr>
          <p:cNvPr id="267" name="Google Shape;336;p73"/>
          <p:cNvPicPr/>
          <p:nvPr/>
        </p:nvPicPr>
        <p:blipFill>
          <a:blip r:embed="rId3" cstate="print"/>
          <a:stretch/>
        </p:blipFill>
        <p:spPr>
          <a:xfrm>
            <a:off x="10368000" y="287280"/>
            <a:ext cx="1284480" cy="1186200"/>
          </a:xfrm>
          <a:prstGeom prst="rect">
            <a:avLst/>
          </a:prstGeom>
          <a:ln w="9360">
            <a:noFill/>
          </a:ln>
        </p:spPr>
      </p:pic>
      <p:pic>
        <p:nvPicPr>
          <p:cNvPr id="268" name="Google Shape;337;p73"/>
          <p:cNvPicPr/>
          <p:nvPr/>
        </p:nvPicPr>
        <p:blipFill>
          <a:blip r:embed="rId4" cstate="print"/>
          <a:stretch/>
        </p:blipFill>
        <p:spPr>
          <a:xfrm>
            <a:off x="69840" y="120600"/>
            <a:ext cx="1865520" cy="1097280"/>
          </a:xfrm>
          <a:prstGeom prst="rect">
            <a:avLst/>
          </a:prstGeom>
          <a:ln w="9360">
            <a:noFill/>
          </a:ln>
        </p:spPr>
      </p:pic>
      <p:sp>
        <p:nvSpPr>
          <p:cNvPr id="269" name="CustomShape 3"/>
          <p:cNvSpPr/>
          <p:nvPr/>
        </p:nvSpPr>
        <p:spPr>
          <a:xfrm>
            <a:off x="1177698" y="1507858"/>
            <a:ext cx="9315720" cy="3908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694517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CustomShape 1"/>
          <p:cNvSpPr/>
          <p:nvPr/>
        </p:nvSpPr>
        <p:spPr>
          <a:xfrm>
            <a:off x="2028960" y="146986"/>
            <a:ext cx="8525160" cy="735516"/>
          </a:xfrm>
          <a:prstGeom prst="rect">
            <a:avLst/>
          </a:prstGeom>
          <a:solidFill>
            <a:srgbClr val="9DC3E6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3200" b="0" strike="noStrike" spc="-1" dirty="0">
                <a:latin typeface="Arial"/>
              </a:rPr>
              <a:t> VALIDACIÓN DE LA PUBLICIDAD</a:t>
            </a:r>
          </a:p>
        </p:txBody>
      </p:sp>
      <p:pic>
        <p:nvPicPr>
          <p:cNvPr id="290" name="Google Shape;378;p78"/>
          <p:cNvPicPr/>
          <p:nvPr/>
        </p:nvPicPr>
        <p:blipFill>
          <a:blip r:embed="rId2" cstate="print"/>
          <a:stretch/>
        </p:blipFill>
        <p:spPr>
          <a:xfrm>
            <a:off x="10559880" y="260280"/>
            <a:ext cx="1284480" cy="1186200"/>
          </a:xfrm>
          <a:prstGeom prst="rect">
            <a:avLst/>
          </a:prstGeom>
          <a:ln w="9360">
            <a:noFill/>
          </a:ln>
        </p:spPr>
      </p:pic>
      <p:pic>
        <p:nvPicPr>
          <p:cNvPr id="291" name="Google Shape;379;p78"/>
          <p:cNvPicPr/>
          <p:nvPr/>
        </p:nvPicPr>
        <p:blipFill>
          <a:blip r:embed="rId3" cstate="print"/>
          <a:stretch/>
        </p:blipFill>
        <p:spPr>
          <a:xfrm>
            <a:off x="71280" y="262080"/>
            <a:ext cx="1866960" cy="1097280"/>
          </a:xfrm>
          <a:prstGeom prst="rect">
            <a:avLst/>
          </a:prstGeom>
          <a:ln w="9360">
            <a:noFill/>
          </a:ln>
        </p:spPr>
      </p:pic>
      <p:sp>
        <p:nvSpPr>
          <p:cNvPr id="292" name="CustomShape 2"/>
          <p:cNvSpPr/>
          <p:nvPr/>
        </p:nvSpPr>
        <p:spPr>
          <a:xfrm>
            <a:off x="8534400" y="3962397"/>
            <a:ext cx="2844800" cy="207818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90000"/>
              </a:lnSpc>
            </a:pPr>
            <a:endParaRPr lang="es-ES" sz="2400" b="0" strike="noStrike" spc="-1" dirty="0"/>
          </a:p>
          <a:p>
            <a:pPr algn="ctr">
              <a:lnSpc>
                <a:spcPct val="90000"/>
              </a:lnSpc>
            </a:pPr>
            <a:r>
              <a:rPr lang="es-ES" b="0" strike="noStrike" spc="-1" dirty="0">
                <a:solidFill>
                  <a:srgbClr val="000000"/>
                </a:solidFill>
                <a:ea typeface="DejaVu Sans"/>
              </a:rPr>
              <a:t>VALIDACIÓN DE LA PUBLICIDAD POR EL ORGANISMO INTERMEDIO</a:t>
            </a:r>
            <a:r>
              <a:rPr lang="es-ES" sz="2400" b="0" strike="noStrike" spc="-1" dirty="0">
                <a:solidFill>
                  <a:srgbClr val="000000"/>
                </a:solidFill>
                <a:ea typeface="DejaVu Sans"/>
              </a:rPr>
              <a:t>.</a:t>
            </a:r>
            <a:endParaRPr lang="es-ES" sz="2400" b="0" strike="noStrike" spc="-1" dirty="0"/>
          </a:p>
          <a:p>
            <a:pPr>
              <a:lnSpc>
                <a:spcPct val="100000"/>
              </a:lnSpc>
            </a:pPr>
            <a:endParaRPr lang="es-ES" sz="2200" b="0" strike="noStrike" spc="-1" dirty="0">
              <a:latin typeface="Arial"/>
            </a:endParaRPr>
          </a:p>
        </p:txBody>
      </p:sp>
      <p:sp>
        <p:nvSpPr>
          <p:cNvPr id="294" name="CustomShape 3"/>
          <p:cNvSpPr/>
          <p:nvPr/>
        </p:nvSpPr>
        <p:spPr>
          <a:xfrm rot="16200000">
            <a:off x="8631187" y="2886557"/>
            <a:ext cx="821027" cy="49736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360">
            <a:solidFill>
              <a:schemeClr val="accent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" y="1056235"/>
            <a:ext cx="7668029" cy="565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444;p86"/>
          <p:cNvPicPr/>
          <p:nvPr/>
        </p:nvPicPr>
        <p:blipFill>
          <a:blip r:embed="rId2" cstate="print"/>
          <a:stretch/>
        </p:blipFill>
        <p:spPr>
          <a:xfrm>
            <a:off x="10182204" y="232617"/>
            <a:ext cx="2009796" cy="1517086"/>
          </a:xfrm>
          <a:prstGeom prst="rect">
            <a:avLst/>
          </a:prstGeom>
        </p:spPr>
      </p:pic>
      <p:pic>
        <p:nvPicPr>
          <p:cNvPr id="327" name="Google Shape;445;p86"/>
          <p:cNvPicPr/>
          <p:nvPr/>
        </p:nvPicPr>
        <p:blipFill>
          <a:blip r:embed="rId3" cstate="print"/>
          <a:stretch/>
        </p:blipFill>
        <p:spPr>
          <a:xfrm>
            <a:off x="0" y="-85060"/>
            <a:ext cx="2374805" cy="1873123"/>
          </a:xfrm>
          <a:prstGeom prst="rect">
            <a:avLst/>
          </a:prstGeom>
          <a:effectLst/>
        </p:spPr>
      </p:pic>
      <p:sp>
        <p:nvSpPr>
          <p:cNvPr id="325" name="CustomShape 2"/>
          <p:cNvSpPr/>
          <p:nvPr/>
        </p:nvSpPr>
        <p:spPr>
          <a:xfrm>
            <a:off x="1224643" y="2007704"/>
            <a:ext cx="10315085" cy="421611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>
            <a:normAutofit fontScale="32500" lnSpcReduction="20000"/>
          </a:bodyPr>
          <a:lstStyle/>
          <a:p>
            <a:pPr marL="228600" indent="-228600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6000" b="1" u="sng" spc="-1" dirty="0"/>
              <a:t>Á</a:t>
            </a:r>
            <a:r>
              <a:rPr lang="en-US" sz="6000" b="1" u="sng" strike="noStrike" spc="-1" dirty="0"/>
              <a:t>MBITO COMUNIDAD VALENCIANA</a:t>
            </a:r>
            <a:r>
              <a:rPr lang="en-US" sz="6000" b="1" strike="noStrike" spc="-1" dirty="0"/>
              <a:t>:</a:t>
            </a:r>
            <a:endParaRPr lang="en-US" sz="6000" b="0" strike="noStrike" spc="-1" dirty="0"/>
          </a:p>
          <a:p>
            <a:pPr marL="2286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6000" b="0" strike="noStrike" spc="-1" dirty="0"/>
          </a:p>
          <a:p>
            <a:pPr lvl="0" algn="just"/>
            <a:r>
              <a:rPr lang="es-ES" sz="6000" b="1" dirty="0"/>
              <a:t>ORDEN 10/2017</a:t>
            </a:r>
            <a:r>
              <a:rPr lang="es-ES" sz="6000" dirty="0"/>
              <a:t>, de 29 de noviembre, de la Vicepresidencia y Conselleria de Igualdad y Políticas Inclusivas, por la que se establecen las bases reguladoras para la concesión de subvenciones dirigidas al desarrollo de itinerarios integrados para la inserción sociolaboral de personas en situación o riesgo de exclusión social. </a:t>
            </a:r>
          </a:p>
          <a:p>
            <a:pPr algn="just"/>
            <a:r>
              <a:rPr lang="es-ES" sz="6000" dirty="0"/>
              <a:t> </a:t>
            </a:r>
          </a:p>
          <a:p>
            <a:pPr lvl="0" algn="just"/>
            <a:r>
              <a:rPr lang="es-ES" sz="6000" b="1" dirty="0"/>
              <a:t>RESOLUCIÓN de 27 de mayo de 2021,</a:t>
            </a:r>
            <a:r>
              <a:rPr lang="es-ES" sz="6000" dirty="0"/>
              <a:t> de la Vicepresidencia y Conselleria de Igualdad y Políticas Inclusivas, por la que se convocan para el ejercicio 2021, las subvenciones dirigidas al desarrollo de itinerarios integrados para la inserción sociolaboral de personas en situación o riesgo de exclusión social.</a:t>
            </a:r>
          </a:p>
          <a:p>
            <a:pPr algn="just"/>
            <a:r>
              <a:rPr lang="es-ES" sz="6000" i="1" dirty="0"/>
              <a:t> </a:t>
            </a:r>
            <a:endParaRPr lang="es-ES" sz="6000" dirty="0"/>
          </a:p>
          <a:p>
            <a:pPr lvl="0" algn="just"/>
            <a:r>
              <a:rPr lang="es-ES" sz="6000" b="1" dirty="0"/>
              <a:t>RESOLUCIÓN de 10 de septiembre de 2021</a:t>
            </a:r>
            <a:r>
              <a:rPr lang="es-ES" sz="6000" dirty="0"/>
              <a:t>, de la Vicepresidencia y Conselleria de Igualdad y Políticas Inclusivas, por la que se conceden y se da publicidad a las subvenciones dirigidas al desarrollo de itinerarios integrados para la inserción sociolaboral de personas en situación o riesgo de exclusión social para el ejercicio 2021.</a:t>
            </a:r>
          </a:p>
          <a:p>
            <a:pPr marL="2286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b="0" strike="noStrike" spc="-1" dirty="0"/>
          </a:p>
        </p:txBody>
      </p:sp>
      <p:sp>
        <p:nvSpPr>
          <p:cNvPr id="6" name="CustomShape 2">
            <a:extLst>
              <a:ext uri="{FF2B5EF4-FFF2-40B4-BE49-F238E27FC236}">
                <a16:creationId xmlns:a16="http://schemas.microsoft.com/office/drawing/2014/main" id="{43F2768B-01FD-4831-BB78-734ED909A63B}"/>
              </a:ext>
            </a:extLst>
          </p:cNvPr>
          <p:cNvSpPr/>
          <p:nvPr/>
        </p:nvSpPr>
        <p:spPr>
          <a:xfrm>
            <a:off x="2374805" y="288033"/>
            <a:ext cx="7655040" cy="857520"/>
          </a:xfrm>
          <a:prstGeom prst="rect">
            <a:avLst/>
          </a:prstGeom>
          <a:solidFill>
            <a:srgbClr val="9DC3E6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4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NORMATIVA</a:t>
            </a:r>
            <a:endParaRPr lang="es-ES" sz="40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CustomShape 1"/>
          <p:cNvSpPr/>
          <p:nvPr/>
        </p:nvSpPr>
        <p:spPr>
          <a:xfrm>
            <a:off x="2028960" y="260280"/>
            <a:ext cx="8382240" cy="707283"/>
          </a:xfrm>
          <a:prstGeom prst="rect">
            <a:avLst/>
          </a:prstGeom>
          <a:solidFill>
            <a:srgbClr val="9DC3E6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4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INDICADORES DE COMUNICACIÓN</a:t>
            </a:r>
            <a:endParaRPr lang="es-ES" sz="4000" b="0" strike="noStrike" spc="-1" dirty="0">
              <a:latin typeface="Arial"/>
            </a:endParaRPr>
          </a:p>
        </p:txBody>
      </p:sp>
      <p:pic>
        <p:nvPicPr>
          <p:cNvPr id="296" name="Google Shape;387;p79"/>
          <p:cNvPicPr/>
          <p:nvPr/>
        </p:nvPicPr>
        <p:blipFill>
          <a:blip r:embed="rId2" cstate="print"/>
          <a:stretch/>
        </p:blipFill>
        <p:spPr>
          <a:xfrm>
            <a:off x="10488600" y="260280"/>
            <a:ext cx="1284480" cy="1186200"/>
          </a:xfrm>
          <a:prstGeom prst="rect">
            <a:avLst/>
          </a:prstGeom>
          <a:ln w="9360">
            <a:noFill/>
          </a:ln>
        </p:spPr>
      </p:pic>
      <p:pic>
        <p:nvPicPr>
          <p:cNvPr id="297" name="Google Shape;388;p79"/>
          <p:cNvPicPr/>
          <p:nvPr/>
        </p:nvPicPr>
        <p:blipFill>
          <a:blip r:embed="rId3" cstate="print"/>
          <a:stretch/>
        </p:blipFill>
        <p:spPr>
          <a:xfrm>
            <a:off x="71280" y="262080"/>
            <a:ext cx="1866960" cy="1097280"/>
          </a:xfrm>
          <a:prstGeom prst="rect">
            <a:avLst/>
          </a:prstGeom>
          <a:ln w="9360">
            <a:noFill/>
          </a:ln>
        </p:spPr>
      </p:pic>
      <p:pic>
        <p:nvPicPr>
          <p:cNvPr id="298" name="Google Shape;390;p79"/>
          <p:cNvPicPr/>
          <p:nvPr/>
        </p:nvPicPr>
        <p:blipFill>
          <a:blip r:embed="rId4" cstate="print"/>
          <a:srcRect r="31642" b="11191"/>
          <a:stretch/>
        </p:blipFill>
        <p:spPr>
          <a:xfrm>
            <a:off x="4511520" y="1501920"/>
            <a:ext cx="6907320" cy="5349960"/>
          </a:xfrm>
          <a:prstGeom prst="rect">
            <a:avLst/>
          </a:prstGeom>
          <a:ln w="9360">
            <a:noFill/>
          </a:ln>
        </p:spPr>
      </p:pic>
      <p:sp>
        <p:nvSpPr>
          <p:cNvPr id="299" name="CustomShape 2"/>
          <p:cNvSpPr/>
          <p:nvPr/>
        </p:nvSpPr>
        <p:spPr>
          <a:xfrm>
            <a:off x="190005" y="2244436"/>
            <a:ext cx="4244115" cy="441206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266760" indent="-260640">
              <a:lnSpc>
                <a:spcPct val="90000"/>
              </a:lnSpc>
              <a:buClr>
                <a:srgbClr val="000000"/>
              </a:buClr>
              <a:buFont typeface="StarSymbol"/>
              <a:buChar char="-"/>
            </a:pPr>
            <a:r>
              <a:rPr lang="es-ES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SEGUIMIENTO Y </a:t>
            </a:r>
            <a:r>
              <a:rPr lang="es-ES" sz="2400" b="1" spc="-1" dirty="0">
                <a:solidFill>
                  <a:srgbClr val="000000"/>
                </a:solidFill>
                <a:latin typeface="Calibri"/>
                <a:ea typeface="DejaVu Sans"/>
              </a:rPr>
              <a:t>EVALUA</a:t>
            </a:r>
            <a:r>
              <a:rPr lang="es-ES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CIÓN:</a:t>
            </a:r>
            <a:endParaRPr lang="es-ES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es-ES" sz="2400" b="0" strike="noStrike" spc="-1" dirty="0">
              <a:latin typeface="Arial"/>
            </a:endParaRPr>
          </a:p>
          <a:p>
            <a:pPr marL="34902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Registro de indicadores de comunicación: Tabla de indicadores de comunicación.</a:t>
            </a:r>
          </a:p>
          <a:p>
            <a:pPr marL="266760" indent="-260640" algn="just">
              <a:lnSpc>
                <a:spcPct val="90000"/>
              </a:lnSpc>
            </a:pPr>
            <a:r>
              <a:rPr lang="es-E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	(</a:t>
            </a:r>
            <a:r>
              <a:rPr lang="es-ES" sz="2400" spc="-1" dirty="0">
                <a:solidFill>
                  <a:srgbClr val="000000"/>
                </a:solidFill>
                <a:ea typeface="DejaVu Sans"/>
              </a:rPr>
              <a:t>Tipo de actividad,</a:t>
            </a:r>
            <a:r>
              <a:rPr lang="es-ES" sz="2400" spc="-1" dirty="0">
                <a:latin typeface="Arial"/>
              </a:rPr>
              <a:t> descripción, participantes, coste estimado, fecha realización etc.)</a:t>
            </a:r>
          </a:p>
          <a:p>
            <a:pPr marL="266760" indent="-260640">
              <a:lnSpc>
                <a:spcPct val="90000"/>
              </a:lnSpc>
            </a:pPr>
            <a:endParaRPr lang="es-ES" sz="2400" b="0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marL="34902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Constancia documental y/o fotográfica.</a:t>
            </a:r>
            <a:endParaRPr lang="es-ES" sz="2400" b="1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CustomShape 1"/>
          <p:cNvSpPr/>
          <p:nvPr/>
        </p:nvSpPr>
        <p:spPr>
          <a:xfrm>
            <a:off x="2028960" y="260280"/>
            <a:ext cx="8382240" cy="707283"/>
          </a:xfrm>
          <a:prstGeom prst="rect">
            <a:avLst/>
          </a:prstGeom>
          <a:solidFill>
            <a:srgbClr val="9DC3E6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4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INDICADORES DE COMUNICACIÓN</a:t>
            </a:r>
            <a:endParaRPr lang="es-ES" sz="4000" b="0" strike="noStrike" spc="-1" dirty="0">
              <a:latin typeface="Arial"/>
            </a:endParaRPr>
          </a:p>
        </p:txBody>
      </p:sp>
      <p:pic>
        <p:nvPicPr>
          <p:cNvPr id="296" name="Google Shape;387;p79"/>
          <p:cNvPicPr/>
          <p:nvPr/>
        </p:nvPicPr>
        <p:blipFill>
          <a:blip r:embed="rId2" cstate="print"/>
          <a:stretch/>
        </p:blipFill>
        <p:spPr>
          <a:xfrm>
            <a:off x="10488600" y="260280"/>
            <a:ext cx="1284480" cy="1186200"/>
          </a:xfrm>
          <a:prstGeom prst="rect">
            <a:avLst/>
          </a:prstGeom>
          <a:ln w="9360">
            <a:noFill/>
          </a:ln>
        </p:spPr>
      </p:pic>
      <p:pic>
        <p:nvPicPr>
          <p:cNvPr id="297" name="Google Shape;388;p79"/>
          <p:cNvPicPr/>
          <p:nvPr/>
        </p:nvPicPr>
        <p:blipFill>
          <a:blip r:embed="rId3" cstate="print"/>
          <a:stretch/>
        </p:blipFill>
        <p:spPr>
          <a:xfrm>
            <a:off x="71280" y="262080"/>
            <a:ext cx="1866960" cy="1097280"/>
          </a:xfrm>
          <a:prstGeom prst="rect">
            <a:avLst/>
          </a:prstGeom>
          <a:ln w="9360">
            <a:noFill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7036" y="1163782"/>
            <a:ext cx="11715547" cy="503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1"/>
          <p:cNvSpPr/>
          <p:nvPr/>
        </p:nvSpPr>
        <p:spPr>
          <a:xfrm>
            <a:off x="496710" y="1774124"/>
            <a:ext cx="11007272" cy="45274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90000"/>
              </a:lnSpc>
            </a:pPr>
            <a:r>
              <a:rPr lang="es-ES" sz="2400" b="0" strike="noStrike" spc="-1" dirty="0">
                <a:latin typeface="Arial"/>
              </a:rPr>
              <a:t>		          </a:t>
            </a:r>
            <a:endParaRPr lang="es-ES" dirty="0"/>
          </a:p>
        </p:txBody>
      </p:sp>
      <p:sp>
        <p:nvSpPr>
          <p:cNvPr id="266" name="CustomShape 2"/>
          <p:cNvSpPr/>
          <p:nvPr/>
        </p:nvSpPr>
        <p:spPr>
          <a:xfrm>
            <a:off x="2178656" y="315360"/>
            <a:ext cx="7722031" cy="789540"/>
          </a:xfrm>
          <a:prstGeom prst="rect">
            <a:avLst/>
          </a:prstGeom>
          <a:solidFill>
            <a:srgbClr val="9DC3E6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s-ES" sz="3200" b="0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es-ES" sz="3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INDICADORES </a:t>
            </a:r>
            <a:r>
              <a:rPr lang="es-ES" sz="3600" spc="-1" dirty="0">
                <a:solidFill>
                  <a:srgbClr val="000000"/>
                </a:solidFill>
                <a:latin typeface="Calibri"/>
                <a:ea typeface="DejaVu Sans"/>
              </a:rPr>
              <a:t>(seguimiento /resultados)</a:t>
            </a:r>
            <a:endParaRPr lang="es-ES" sz="3600" b="0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es-ES" sz="3200" b="0" strike="noStrike" spc="-1" dirty="0">
              <a:latin typeface="Arial"/>
            </a:endParaRPr>
          </a:p>
        </p:txBody>
      </p:sp>
      <p:pic>
        <p:nvPicPr>
          <p:cNvPr id="267" name="Google Shape;336;p73"/>
          <p:cNvPicPr/>
          <p:nvPr/>
        </p:nvPicPr>
        <p:blipFill>
          <a:blip r:embed="rId2" cstate="print"/>
          <a:stretch/>
        </p:blipFill>
        <p:spPr>
          <a:xfrm>
            <a:off x="10368000" y="287280"/>
            <a:ext cx="1284480" cy="1186200"/>
          </a:xfrm>
          <a:prstGeom prst="rect">
            <a:avLst/>
          </a:prstGeom>
          <a:ln w="9360">
            <a:noFill/>
          </a:ln>
        </p:spPr>
      </p:pic>
      <p:pic>
        <p:nvPicPr>
          <p:cNvPr id="268" name="Google Shape;337;p73"/>
          <p:cNvPicPr/>
          <p:nvPr/>
        </p:nvPicPr>
        <p:blipFill>
          <a:blip r:embed="rId3" cstate="print"/>
          <a:stretch/>
        </p:blipFill>
        <p:spPr>
          <a:xfrm>
            <a:off x="69840" y="120600"/>
            <a:ext cx="1865520" cy="1097280"/>
          </a:xfrm>
          <a:prstGeom prst="rect">
            <a:avLst/>
          </a:prstGeom>
          <a:ln w="9360">
            <a:noFill/>
          </a:ln>
        </p:spPr>
      </p:pic>
      <p:sp>
        <p:nvSpPr>
          <p:cNvPr id="269" name="CustomShape 3"/>
          <p:cNvSpPr/>
          <p:nvPr/>
        </p:nvSpPr>
        <p:spPr>
          <a:xfrm>
            <a:off x="1002599" y="1177814"/>
            <a:ext cx="10552092" cy="5518549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28600" indent="-214560">
              <a:lnSpc>
                <a:spcPct val="90000"/>
              </a:lnSpc>
            </a:pPr>
            <a:endParaRPr lang="es-ES" sz="1400" spc="-1" dirty="0"/>
          </a:p>
          <a:p>
            <a:pPr>
              <a:lnSpc>
                <a:spcPct val="90000"/>
              </a:lnSpc>
            </a:pPr>
            <a:r>
              <a:rPr lang="es-ES" sz="2400" spc="-1" dirty="0"/>
              <a:t>	</a:t>
            </a:r>
            <a:r>
              <a:rPr lang="es-ES" sz="2400" dirty="0">
                <a:solidFill>
                  <a:srgbClr val="00B0F0"/>
                </a:solidFill>
              </a:rPr>
              <a:t> </a:t>
            </a:r>
            <a:r>
              <a:rPr lang="es-ES" sz="2400" b="1" spc="-1" dirty="0">
                <a:solidFill>
                  <a:srgbClr val="000000"/>
                </a:solidFill>
              </a:rPr>
              <a:t>         ARI-</a:t>
            </a:r>
            <a:r>
              <a:rPr lang="es-ES" sz="2400" spc="-1" dirty="0">
                <a:solidFill>
                  <a:srgbClr val="000000"/>
                </a:solidFill>
              </a:rPr>
              <a:t> </a:t>
            </a:r>
            <a:r>
              <a:rPr lang="es-ES" sz="2400" b="1" spc="-1" dirty="0">
                <a:solidFill>
                  <a:srgbClr val="000000"/>
                </a:solidFill>
              </a:rPr>
              <a:t>Aplicativo repositorio de indicadores </a:t>
            </a:r>
          </a:p>
          <a:p>
            <a:pPr marL="1385640" lvl="3">
              <a:lnSpc>
                <a:spcPct val="90000"/>
              </a:lnSpc>
              <a:buClr>
                <a:srgbClr val="000000"/>
              </a:buClr>
            </a:pPr>
            <a:endParaRPr lang="es-ES" sz="2400" spc="-1" dirty="0"/>
          </a:p>
          <a:p>
            <a:pPr>
              <a:lnSpc>
                <a:spcPct val="90000"/>
              </a:lnSpc>
            </a:pPr>
            <a:r>
              <a:rPr lang="es-ES" sz="2400" spc="-1" dirty="0"/>
              <a:t>	1.C</a:t>
            </a:r>
            <a:r>
              <a:rPr lang="es-ES" sz="2400" spc="-1" dirty="0">
                <a:solidFill>
                  <a:srgbClr val="000000"/>
                </a:solidFill>
              </a:rPr>
              <a:t>redencial alta / revocación: (solo un colaborador)</a:t>
            </a:r>
          </a:p>
          <a:p>
            <a:pPr>
              <a:lnSpc>
                <a:spcPct val="90000"/>
              </a:lnSpc>
            </a:pPr>
            <a:r>
              <a:rPr lang="es-ES" sz="2400" spc="-1" dirty="0">
                <a:solidFill>
                  <a:srgbClr val="000000"/>
                </a:solidFill>
              </a:rPr>
              <a:t>	 nueva alta &lt;&gt; 	revocación </a:t>
            </a:r>
          </a:p>
          <a:p>
            <a:pPr>
              <a:lnSpc>
                <a:spcPct val="90000"/>
              </a:lnSpc>
            </a:pPr>
            <a:r>
              <a:rPr lang="es-ES" sz="2400" spc="-1" dirty="0">
                <a:solidFill>
                  <a:srgbClr val="000000"/>
                </a:solidFill>
              </a:rPr>
              <a:t>	 acceso aplicación : certificado electrónico </a:t>
            </a:r>
          </a:p>
          <a:p>
            <a:pPr>
              <a:lnSpc>
                <a:spcPct val="90000"/>
              </a:lnSpc>
            </a:pPr>
            <a:r>
              <a:rPr lang="es-ES" sz="2400" spc="-1" dirty="0">
                <a:solidFill>
                  <a:srgbClr val="000000"/>
                </a:solidFill>
              </a:rPr>
              <a:t>	</a:t>
            </a:r>
            <a:r>
              <a:rPr lang="es-ES" sz="2400" spc="-1" dirty="0" err="1">
                <a:solidFill>
                  <a:srgbClr val="000000"/>
                </a:solidFill>
              </a:rPr>
              <a:t>soliitudes</a:t>
            </a:r>
            <a:r>
              <a:rPr lang="es-ES" sz="2400" spc="-1" dirty="0">
                <a:solidFill>
                  <a:srgbClr val="000000"/>
                </a:solidFill>
              </a:rPr>
              <a:t> a: itinerarisfse@gva.es</a:t>
            </a:r>
          </a:p>
          <a:p>
            <a:pPr>
              <a:lnSpc>
                <a:spcPct val="90000"/>
              </a:lnSpc>
            </a:pPr>
            <a:r>
              <a:rPr lang="es-ES" sz="2400" spc="-1" dirty="0">
                <a:solidFill>
                  <a:srgbClr val="000000"/>
                </a:solidFill>
              </a:rPr>
              <a:t>			 </a:t>
            </a:r>
          </a:p>
          <a:p>
            <a:pPr>
              <a:lnSpc>
                <a:spcPct val="90000"/>
              </a:lnSpc>
            </a:pPr>
            <a:r>
              <a:rPr lang="es-ES" sz="2400" spc="-1" dirty="0">
                <a:solidFill>
                  <a:srgbClr val="000000"/>
                </a:solidFill>
              </a:rPr>
              <a:t>	2. Creación del proyecto. Tabla </a:t>
            </a:r>
            <a:r>
              <a:rPr lang="es-ES" sz="2400" spc="-1" dirty="0" err="1">
                <a:solidFill>
                  <a:srgbClr val="000000"/>
                </a:solidFill>
              </a:rPr>
              <a:t>excel</a:t>
            </a:r>
            <a:r>
              <a:rPr lang="es-ES" sz="2400" spc="-1" dirty="0">
                <a:solidFill>
                  <a:srgbClr val="000000"/>
                </a:solidFill>
              </a:rPr>
              <a:t> participantes.</a:t>
            </a:r>
          </a:p>
          <a:p>
            <a:pPr>
              <a:lnSpc>
                <a:spcPct val="90000"/>
              </a:lnSpc>
            </a:pPr>
            <a:endParaRPr lang="es-ES" sz="2400" spc="-1" dirty="0">
              <a:solidFill>
                <a:srgbClr val="000000"/>
              </a:solidFill>
            </a:endParaRPr>
          </a:p>
          <a:p>
            <a:pPr marL="228600" indent="-214560">
              <a:lnSpc>
                <a:spcPct val="90000"/>
              </a:lnSpc>
            </a:pPr>
            <a:r>
              <a:rPr lang="es-ES" sz="2400" spc="-1" dirty="0">
                <a:solidFill>
                  <a:srgbClr val="000000"/>
                </a:solidFill>
              </a:rPr>
              <a:t>		3. 	</a:t>
            </a:r>
            <a:r>
              <a:rPr lang="es-ES" sz="2400" u="sng" spc="-1" dirty="0">
                <a:solidFill>
                  <a:srgbClr val="000000"/>
                </a:solidFill>
              </a:rPr>
              <a:t>Cuestionarios</a:t>
            </a:r>
          </a:p>
          <a:p>
            <a:pPr marL="228600" indent="-214560">
              <a:lnSpc>
                <a:spcPct val="90000"/>
              </a:lnSpc>
            </a:pPr>
            <a:r>
              <a:rPr lang="es-ES" sz="2400" spc="-1" dirty="0">
                <a:solidFill>
                  <a:srgbClr val="000000"/>
                </a:solidFill>
              </a:rPr>
              <a:t>			1. Inicial</a:t>
            </a:r>
            <a:endParaRPr lang="es-ES" sz="2400" spc="-1" dirty="0"/>
          </a:p>
          <a:p>
            <a:pPr marL="228600" indent="-214560">
              <a:lnSpc>
                <a:spcPct val="90000"/>
              </a:lnSpc>
            </a:pPr>
            <a:r>
              <a:rPr lang="es-ES" sz="2400" spc="-1" dirty="0">
                <a:solidFill>
                  <a:srgbClr val="000000"/>
                </a:solidFill>
              </a:rPr>
              <a:t>			2. Final		</a:t>
            </a:r>
            <a:r>
              <a:rPr lang="es-ES" sz="2400" spc="-1" dirty="0"/>
              <a:t>                 (modelos y manuales en la 	página web )</a:t>
            </a:r>
          </a:p>
          <a:p>
            <a:pPr marL="228600" indent="-214560">
              <a:lnSpc>
                <a:spcPct val="90000"/>
              </a:lnSpc>
            </a:pPr>
            <a:r>
              <a:rPr lang="es-ES" sz="2400" spc="-1" dirty="0">
                <a:solidFill>
                  <a:srgbClr val="000000"/>
                </a:solidFill>
              </a:rPr>
              <a:t>			3. A los 6 meses</a:t>
            </a:r>
          </a:p>
          <a:p>
            <a:pPr marL="228600" indent="-214560">
              <a:lnSpc>
                <a:spcPct val="90000"/>
              </a:lnSpc>
            </a:pPr>
            <a:r>
              <a:rPr lang="es-ES" sz="2400" spc="-1" dirty="0">
                <a:solidFill>
                  <a:srgbClr val="000000"/>
                </a:solidFill>
              </a:rPr>
              <a:t>		 </a:t>
            </a:r>
          </a:p>
          <a:p>
            <a:pPr marL="228600" indent="-214560">
              <a:lnSpc>
                <a:spcPct val="90000"/>
              </a:lnSpc>
            </a:pPr>
            <a:r>
              <a:rPr lang="es-ES" sz="2400" spc="-1" dirty="0">
                <a:solidFill>
                  <a:srgbClr val="000000"/>
                </a:solidFill>
              </a:rPr>
              <a:t>		4. Incidencias: cau_ari@gva.es</a:t>
            </a:r>
            <a:endParaRPr lang="es-ES" sz="2400" spc="-1" dirty="0"/>
          </a:p>
          <a:p>
            <a:pPr marL="228600" indent="-214560">
              <a:lnSpc>
                <a:spcPct val="90000"/>
              </a:lnSpc>
            </a:pPr>
            <a:endParaRPr lang="es-ES" sz="2400" spc="-1" dirty="0"/>
          </a:p>
        </p:txBody>
      </p:sp>
      <p:sp>
        <p:nvSpPr>
          <p:cNvPr id="7" name="6 Flecha abajo"/>
          <p:cNvSpPr/>
          <p:nvPr/>
        </p:nvSpPr>
        <p:spPr>
          <a:xfrm>
            <a:off x="9531928" y="3371273"/>
            <a:ext cx="323273" cy="4710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8" name="7 Flecha derecha"/>
          <p:cNvSpPr/>
          <p:nvPr/>
        </p:nvSpPr>
        <p:spPr>
          <a:xfrm>
            <a:off x="4969163" y="4562764"/>
            <a:ext cx="609600" cy="3694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0464530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CustomShape 1"/>
          <p:cNvSpPr/>
          <p:nvPr/>
        </p:nvSpPr>
        <p:spPr>
          <a:xfrm>
            <a:off x="334800" y="1959120"/>
            <a:ext cx="11509560" cy="4338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16000" indent="-210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s-ES" sz="2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s-ES" sz="2400" b="1" spc="-1" dirty="0">
                <a:solidFill>
                  <a:srgbClr val="000000"/>
                </a:solidFill>
                <a:ea typeface="DejaVu Sans"/>
              </a:rPr>
              <a:t>Gastos</a:t>
            </a:r>
            <a:r>
              <a:rPr lang="es-ES" sz="2400" b="1" strike="noStrike" spc="-1" dirty="0">
                <a:solidFill>
                  <a:srgbClr val="000000"/>
                </a:solidFill>
                <a:ea typeface="DejaVu Sans"/>
              </a:rPr>
              <a:t> Subvencionables:</a:t>
            </a:r>
            <a:endParaRPr lang="es-ES" sz="2400" b="0" strike="noStrike" spc="-1" dirty="0"/>
          </a:p>
          <a:p>
            <a:pPr>
              <a:lnSpc>
                <a:spcPct val="90000"/>
              </a:lnSpc>
            </a:pPr>
            <a:endParaRPr lang="es-ES" sz="2400" b="0" strike="noStrike" spc="-1" dirty="0"/>
          </a:p>
          <a:p>
            <a:pPr marL="228240" lvl="1" algn="just">
              <a:lnSpc>
                <a:spcPct val="90000"/>
              </a:lnSpc>
              <a:buClr>
                <a:srgbClr val="000000"/>
              </a:buClr>
            </a:pPr>
            <a:r>
              <a:rPr lang="es-ES" sz="2400" b="0" strike="noStrike" spc="-1" dirty="0">
                <a:solidFill>
                  <a:srgbClr val="000000"/>
                </a:solidFill>
                <a:ea typeface="DejaVu Sans"/>
              </a:rPr>
              <a:t>- Artículo 7 de la Orden 10/2017, de la Vicepresidencia i Conselleria de Igualdad y Políticas Inclusivas</a:t>
            </a:r>
            <a:r>
              <a:rPr lang="es-ES" sz="2400" spc="-1" dirty="0">
                <a:solidFill>
                  <a:srgbClr val="000000"/>
                </a:solidFill>
                <a:ea typeface="DejaVu Sans"/>
              </a:rPr>
              <a:t>.</a:t>
            </a:r>
            <a:endParaRPr lang="es-ES" sz="2400" b="0" strike="noStrike" spc="-1" dirty="0"/>
          </a:p>
          <a:p>
            <a:pPr algn="just">
              <a:lnSpc>
                <a:spcPct val="90000"/>
              </a:lnSpc>
            </a:pPr>
            <a:endParaRPr lang="es-ES" sz="2400" b="0" strike="noStrike" spc="-1" dirty="0"/>
          </a:p>
          <a:p>
            <a:pPr marL="228240" lvl="1" algn="just">
              <a:lnSpc>
                <a:spcPct val="90000"/>
              </a:lnSpc>
              <a:buClr>
                <a:srgbClr val="000000"/>
              </a:buClr>
            </a:pPr>
            <a:r>
              <a:rPr lang="es-ES" sz="2400" b="0" strike="noStrike" spc="-1" dirty="0">
                <a:solidFill>
                  <a:srgbClr val="000000"/>
                </a:solidFill>
                <a:ea typeface="DejaVu Sans"/>
              </a:rPr>
              <a:t>- Artículo 31 de la Ley 38/2003, General de Subvenciones. </a:t>
            </a:r>
            <a:endParaRPr lang="es-ES" sz="2400" b="0" strike="noStrike" spc="-1" dirty="0"/>
          </a:p>
          <a:p>
            <a:pPr algn="just">
              <a:lnSpc>
                <a:spcPct val="90000"/>
              </a:lnSpc>
            </a:pPr>
            <a:endParaRPr lang="es-ES" sz="2400" b="0" strike="noStrike" spc="-1" dirty="0"/>
          </a:p>
          <a:p>
            <a:pPr marL="228240" lvl="1" algn="just">
              <a:lnSpc>
                <a:spcPct val="90000"/>
              </a:lnSpc>
              <a:buClr>
                <a:srgbClr val="000000"/>
              </a:buClr>
            </a:pPr>
            <a:r>
              <a:rPr lang="es-ES" sz="2400" b="0" strike="noStrike" spc="-1" dirty="0">
                <a:solidFill>
                  <a:srgbClr val="000000"/>
                </a:solidFill>
                <a:ea typeface="DejaVu Sans"/>
              </a:rPr>
              <a:t>- Orden ESS/1294/2016, por la que se determinan los gastos subvencionables por </a:t>
            </a:r>
            <a:r>
              <a:rPr lang="es-ES" sz="2400" spc="-1" dirty="0">
                <a:solidFill>
                  <a:srgbClr val="000000"/>
                </a:solidFill>
                <a:ea typeface="DejaVu Sans"/>
              </a:rPr>
              <a:t>e</a:t>
            </a:r>
            <a:r>
              <a:rPr lang="es-ES" sz="2400" b="0" strike="noStrike" spc="-1" dirty="0">
                <a:solidFill>
                  <a:srgbClr val="000000"/>
                </a:solidFill>
                <a:ea typeface="DejaVu Sans"/>
              </a:rPr>
              <a:t>l Fondo Social Europeo en el período 2014-2020. </a:t>
            </a:r>
            <a:endParaRPr lang="es-ES" sz="2400" b="0" strike="noStrike" spc="-1" dirty="0"/>
          </a:p>
        </p:txBody>
      </p:sp>
      <p:sp>
        <p:nvSpPr>
          <p:cNvPr id="303" name="CustomShape 2"/>
          <p:cNvSpPr/>
          <p:nvPr/>
        </p:nvSpPr>
        <p:spPr>
          <a:xfrm>
            <a:off x="1919160" y="189000"/>
            <a:ext cx="8345880" cy="1027080"/>
          </a:xfrm>
          <a:prstGeom prst="rect">
            <a:avLst/>
          </a:prstGeom>
          <a:solidFill>
            <a:srgbClr val="9DC3E6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3200" b="0" strike="noStrike" spc="-1" dirty="0">
                <a:solidFill>
                  <a:srgbClr val="000000"/>
                </a:solidFill>
                <a:ea typeface="DejaVu Sans"/>
              </a:rPr>
              <a:t>OBLIGACIONES DE LAS ENTITADES BENEFICIARIAS</a:t>
            </a:r>
            <a:endParaRPr lang="es-ES" sz="3200" b="0" strike="noStrike" spc="-1" dirty="0"/>
          </a:p>
          <a:p>
            <a:pPr algn="ctr">
              <a:lnSpc>
                <a:spcPct val="100000"/>
              </a:lnSpc>
            </a:pPr>
            <a:r>
              <a:rPr lang="es-ES" sz="3200" b="0" strike="noStrike" spc="-1" dirty="0">
                <a:solidFill>
                  <a:srgbClr val="000000"/>
                </a:solidFill>
                <a:ea typeface="DejaVu Sans"/>
              </a:rPr>
              <a:t>JUSTIFICACIÓN</a:t>
            </a:r>
            <a:endParaRPr lang="es-ES" sz="3200" b="0" strike="noStrike" spc="-1" dirty="0"/>
          </a:p>
        </p:txBody>
      </p:sp>
      <p:pic>
        <p:nvPicPr>
          <p:cNvPr id="304" name="Google Shape;405;p81"/>
          <p:cNvPicPr/>
          <p:nvPr/>
        </p:nvPicPr>
        <p:blipFill>
          <a:blip r:embed="rId2" cstate="print"/>
          <a:stretch/>
        </p:blipFill>
        <p:spPr>
          <a:xfrm>
            <a:off x="10488600" y="260280"/>
            <a:ext cx="1284480" cy="1186200"/>
          </a:xfrm>
          <a:prstGeom prst="rect">
            <a:avLst/>
          </a:prstGeom>
          <a:ln w="9360">
            <a:noFill/>
          </a:ln>
        </p:spPr>
      </p:pic>
      <p:pic>
        <p:nvPicPr>
          <p:cNvPr id="305" name="Google Shape;406;p81"/>
          <p:cNvPicPr/>
          <p:nvPr/>
        </p:nvPicPr>
        <p:blipFill>
          <a:blip r:embed="rId3" cstate="print"/>
          <a:stretch/>
        </p:blipFill>
        <p:spPr>
          <a:xfrm>
            <a:off x="-1440" y="117360"/>
            <a:ext cx="1865520" cy="10987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CustomShape 1"/>
          <p:cNvSpPr/>
          <p:nvPr/>
        </p:nvSpPr>
        <p:spPr>
          <a:xfrm>
            <a:off x="2016000" y="301680"/>
            <a:ext cx="7745760" cy="1033560"/>
          </a:xfrm>
          <a:prstGeom prst="rect">
            <a:avLst/>
          </a:prstGeom>
          <a:solidFill>
            <a:srgbClr val="9DC3E6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4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JUSTIFICACIÓN ECONÓMICA</a:t>
            </a:r>
            <a:endParaRPr lang="es-ES" sz="4000" b="0" strike="noStrike" spc="-1" dirty="0">
              <a:latin typeface="Arial"/>
            </a:endParaRPr>
          </a:p>
        </p:txBody>
      </p:sp>
      <p:sp>
        <p:nvSpPr>
          <p:cNvPr id="307" name="CustomShape 2"/>
          <p:cNvSpPr/>
          <p:nvPr/>
        </p:nvSpPr>
        <p:spPr>
          <a:xfrm>
            <a:off x="469800" y="1917720"/>
            <a:ext cx="10733400" cy="482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88880" indent="-260640">
              <a:lnSpc>
                <a:spcPct val="90000"/>
              </a:lnSpc>
            </a:pPr>
            <a:r>
              <a:rPr lang="es-ES" sz="2400" b="0" strike="noStrike" spc="-1" dirty="0">
                <a:solidFill>
                  <a:srgbClr val="000000"/>
                </a:solidFill>
                <a:ea typeface="DejaVu Sans"/>
              </a:rPr>
              <a:t>1. Cuenta contable separada o código contable específico: obligatorio.</a:t>
            </a:r>
            <a:endParaRPr lang="es-ES" sz="2400" b="0" strike="noStrike" spc="-1" dirty="0"/>
          </a:p>
          <a:p>
            <a:pPr marL="488880" indent="-260640">
              <a:lnSpc>
                <a:spcPct val="100000"/>
              </a:lnSpc>
            </a:pPr>
            <a:endParaRPr lang="es-ES" sz="2400" b="0" strike="noStrike" spc="-1" dirty="0"/>
          </a:p>
          <a:p>
            <a:pPr marL="488880" indent="-260640">
              <a:lnSpc>
                <a:spcPct val="100000"/>
              </a:lnSpc>
            </a:pPr>
            <a:r>
              <a:rPr lang="es-ES" sz="2400" b="0" strike="noStrike" spc="-1" dirty="0">
                <a:solidFill>
                  <a:srgbClr val="000000"/>
                </a:solidFill>
                <a:ea typeface="DejaVu Sans"/>
              </a:rPr>
              <a:t>2. Justificación económica - costes simplificados (25% de gastos de personal automático).</a:t>
            </a:r>
            <a:endParaRPr lang="es-ES" sz="2400" b="0" strike="noStrike" spc="-1" dirty="0"/>
          </a:p>
          <a:p>
            <a:pPr marL="488880" indent="-260640">
              <a:lnSpc>
                <a:spcPct val="100000"/>
              </a:lnSpc>
            </a:pPr>
            <a:endParaRPr lang="es-ES" sz="2400" b="0" strike="noStrike" spc="-1" dirty="0"/>
          </a:p>
          <a:p>
            <a:pPr marL="488880" indent="-260640">
              <a:lnSpc>
                <a:spcPct val="100000"/>
              </a:lnSpc>
            </a:pPr>
            <a:r>
              <a:rPr lang="es-ES" sz="2400" b="0" strike="noStrike" spc="-1" dirty="0">
                <a:solidFill>
                  <a:srgbClr val="000000"/>
                </a:solidFill>
                <a:ea typeface="DejaVu Sans"/>
              </a:rPr>
              <a:t>3. Conservación de documentación hasta finalización del Programa Operativo. </a:t>
            </a:r>
            <a:endParaRPr lang="es-ES" sz="2400" b="0" strike="noStrike" spc="-1" dirty="0"/>
          </a:p>
          <a:p>
            <a:pPr marL="488880" indent="-260640">
              <a:lnSpc>
                <a:spcPct val="100000"/>
              </a:lnSpc>
            </a:pPr>
            <a:endParaRPr lang="es-ES" sz="2400" b="0" strike="noStrike" spc="-1" dirty="0"/>
          </a:p>
          <a:p>
            <a:pPr marL="488880" indent="-260640">
              <a:lnSpc>
                <a:spcPct val="100000"/>
              </a:lnSpc>
            </a:pPr>
            <a:r>
              <a:rPr lang="es-ES" sz="2400" b="0" strike="noStrike" spc="-1" dirty="0">
                <a:solidFill>
                  <a:srgbClr val="000000"/>
                </a:solidFill>
                <a:ea typeface="DejaVu Sans"/>
              </a:rPr>
              <a:t>4. Comprobaciones sobre el terreno: </a:t>
            </a:r>
          </a:p>
          <a:p>
            <a:pPr marL="488880" indent="-260640">
              <a:lnSpc>
                <a:spcPct val="100000"/>
              </a:lnSpc>
            </a:pPr>
            <a:r>
              <a:rPr lang="es-ES" sz="2400" spc="-1" dirty="0">
                <a:solidFill>
                  <a:srgbClr val="000000"/>
                </a:solidFill>
                <a:ea typeface="DejaVu Sans"/>
              </a:rPr>
              <a:t>			- de nuestra Dirección General</a:t>
            </a:r>
          </a:p>
          <a:p>
            <a:pPr marL="488880" indent="-260640">
              <a:lnSpc>
                <a:spcPct val="100000"/>
              </a:lnSpc>
            </a:pPr>
            <a:r>
              <a:rPr lang="es-ES" sz="2400" b="0" strike="noStrike" spc="-1" dirty="0">
                <a:solidFill>
                  <a:srgbClr val="000000"/>
                </a:solidFill>
                <a:ea typeface="DejaVu Sans"/>
              </a:rPr>
              <a:t>			- del Servicio de Verificación de</a:t>
            </a:r>
            <a:r>
              <a:rPr lang="es-ES" sz="2400" spc="-1" dirty="0">
                <a:solidFill>
                  <a:srgbClr val="000000"/>
                </a:solidFill>
                <a:ea typeface="DejaVu Sans"/>
              </a:rPr>
              <a:t> Fondos (</a:t>
            </a:r>
            <a:r>
              <a:rPr lang="es-ES" sz="2400" spc="-1" dirty="0" err="1">
                <a:solidFill>
                  <a:srgbClr val="000000"/>
                </a:solidFill>
                <a:ea typeface="DejaVu Sans"/>
              </a:rPr>
              <a:t>Consellería</a:t>
            </a:r>
            <a:r>
              <a:rPr lang="es-ES" sz="2400" spc="-1" dirty="0">
                <a:solidFill>
                  <a:srgbClr val="000000"/>
                </a:solidFill>
                <a:ea typeface="DejaVu Sans"/>
              </a:rPr>
              <a:t> de 				   Hacienda)</a:t>
            </a:r>
            <a:endParaRPr lang="es-ES" sz="2400" b="0" strike="noStrike" spc="-1" dirty="0">
              <a:solidFill>
                <a:srgbClr val="000000"/>
              </a:solidFill>
              <a:ea typeface="DejaVu Sans"/>
            </a:endParaRPr>
          </a:p>
          <a:p>
            <a:pPr marL="488880" indent="-260640">
              <a:lnSpc>
                <a:spcPct val="100000"/>
              </a:lnSpc>
            </a:pPr>
            <a:r>
              <a:rPr lang="es-ES" sz="2600" spc="-1" dirty="0">
                <a:solidFill>
                  <a:srgbClr val="000000"/>
                </a:solidFill>
                <a:latin typeface="Arial"/>
                <a:ea typeface="DejaVu Sans"/>
              </a:rPr>
              <a:t>				</a:t>
            </a:r>
            <a:endParaRPr lang="es-ES" sz="2600" b="0" strike="noStrike" spc="-1" dirty="0">
              <a:latin typeface="Arial"/>
            </a:endParaRPr>
          </a:p>
          <a:p>
            <a:pPr marL="488880" indent="-260640">
              <a:lnSpc>
                <a:spcPct val="100000"/>
              </a:lnSpc>
            </a:pPr>
            <a:endParaRPr lang="es-ES" sz="2800" b="0" strike="noStrike" spc="-1" dirty="0">
              <a:latin typeface="Arial"/>
            </a:endParaRPr>
          </a:p>
          <a:p>
            <a:pPr marL="488880" indent="-260640">
              <a:lnSpc>
                <a:spcPct val="100000"/>
              </a:lnSpc>
            </a:pPr>
            <a:endParaRPr lang="es-ES" sz="2800" b="0" strike="noStrike" spc="-1" dirty="0">
              <a:latin typeface="Arial"/>
            </a:endParaRPr>
          </a:p>
        </p:txBody>
      </p:sp>
      <p:pic>
        <p:nvPicPr>
          <p:cNvPr id="308" name="Google Shape;397;p80"/>
          <p:cNvPicPr/>
          <p:nvPr/>
        </p:nvPicPr>
        <p:blipFill>
          <a:blip r:embed="rId2" cstate="print"/>
          <a:stretch/>
        </p:blipFill>
        <p:spPr>
          <a:xfrm>
            <a:off x="10368000" y="287280"/>
            <a:ext cx="1284480" cy="1186200"/>
          </a:xfrm>
          <a:prstGeom prst="rect">
            <a:avLst/>
          </a:prstGeom>
          <a:ln w="9360">
            <a:noFill/>
          </a:ln>
        </p:spPr>
      </p:pic>
      <p:pic>
        <p:nvPicPr>
          <p:cNvPr id="309" name="Google Shape;398;p80"/>
          <p:cNvPicPr/>
          <p:nvPr/>
        </p:nvPicPr>
        <p:blipFill>
          <a:blip r:embed="rId3" cstate="print"/>
          <a:stretch/>
        </p:blipFill>
        <p:spPr>
          <a:xfrm>
            <a:off x="-1440" y="117360"/>
            <a:ext cx="1865520" cy="10987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CustomShape 1"/>
          <p:cNvSpPr/>
          <p:nvPr/>
        </p:nvSpPr>
        <p:spPr>
          <a:xfrm>
            <a:off x="982800" y="1916280"/>
            <a:ext cx="9931680" cy="468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16000" indent="-210240" algn="just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s-ES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s-ES" sz="2400" b="0" strike="noStrike" spc="-1" dirty="0">
                <a:solidFill>
                  <a:srgbClr val="000000"/>
                </a:solidFill>
                <a:ea typeface="DejaVu Sans"/>
              </a:rPr>
              <a:t>GASTOS:</a:t>
            </a:r>
            <a:endParaRPr lang="es-ES" sz="2400" b="0" strike="noStrike" spc="-1" dirty="0"/>
          </a:p>
          <a:p>
            <a:pPr algn="just">
              <a:lnSpc>
                <a:spcPct val="90000"/>
              </a:lnSpc>
            </a:pPr>
            <a:endParaRPr lang="es-ES" sz="2400" b="0" strike="noStrike" spc="-1" dirty="0"/>
          </a:p>
          <a:p>
            <a:pPr algn="just">
              <a:lnSpc>
                <a:spcPct val="90000"/>
              </a:lnSpc>
            </a:pPr>
            <a:r>
              <a:rPr lang="es-ES" sz="2400" b="0" strike="noStrike" spc="-1" dirty="0">
                <a:solidFill>
                  <a:srgbClr val="000000"/>
                </a:solidFill>
                <a:ea typeface="DejaVu Sans"/>
              </a:rPr>
              <a:t>	- Personal: contratado específicamente para el proyecto de itinerarios.</a:t>
            </a:r>
          </a:p>
          <a:p>
            <a:pPr algn="just">
              <a:lnSpc>
                <a:spcPct val="90000"/>
              </a:lnSpc>
            </a:pPr>
            <a:endParaRPr lang="es-ES" sz="2000" b="0" strike="noStrike" spc="-1" dirty="0">
              <a:latin typeface="Arial"/>
            </a:endParaRPr>
          </a:p>
          <a:p>
            <a:pPr algn="just">
              <a:lnSpc>
                <a:spcPct val="90000"/>
              </a:lnSpc>
            </a:pPr>
            <a:r>
              <a:rPr lang="es-ES" sz="2000" b="0" strike="noStrike" spc="-1" dirty="0">
                <a:latin typeface="Arial"/>
              </a:rPr>
              <a:t>	</a:t>
            </a:r>
            <a:r>
              <a:rPr lang="es-ES" sz="1600" b="0" strike="noStrike" spc="-1" dirty="0">
                <a:cs typeface="Arial" panose="020B0604020202020204" pitchFamily="34" charset="0"/>
              </a:rPr>
              <a:t>GASTOS DE PERSONAL SUBVENCIONABLES (artículo 5 de la Orden ESS1924: </a:t>
            </a:r>
            <a:r>
              <a:rPr lang="es-ES" sz="1600" dirty="0">
                <a:cs typeface="Arial" panose="020B0604020202020204" pitchFamily="34" charset="0"/>
              </a:rPr>
              <a:t>costes de personal se tendrá 	en cuenta solamente el tiempo efectivo dedicado a la operación FSE, incluyéndose las vacaciones, los días 	de libre disposición, o el tiempo de asistencia a cursos de formación relacionados con el puesto de trabajo, 	siempre y cuando su desempeño tenga conexión con la operación FSE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S" sz="1600" dirty="0"/>
          </a:p>
          <a:p>
            <a:pPr algn="just">
              <a:lnSpc>
                <a:spcPct val="90000"/>
              </a:lnSpc>
            </a:pPr>
            <a:endParaRPr lang="es-ES" sz="2000" b="0" strike="noStrike" spc="-1" dirty="0">
              <a:latin typeface="Arial"/>
            </a:endParaRPr>
          </a:p>
          <a:p>
            <a:pPr algn="just">
              <a:lnSpc>
                <a:spcPct val="90000"/>
              </a:lnSpc>
            </a:pPr>
            <a:r>
              <a:rPr lang="es-ES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	- </a:t>
            </a:r>
            <a:r>
              <a:rPr lang="es-ES" sz="2400" b="0" strike="noStrike" spc="-1" dirty="0">
                <a:solidFill>
                  <a:srgbClr val="000000"/>
                </a:solidFill>
                <a:ea typeface="DejaVu Sans"/>
              </a:rPr>
              <a:t>Otros gastos: el 25% de los gastos directos de 	personal: no se aportarán 	documentalmente en la justificación económica. </a:t>
            </a:r>
          </a:p>
          <a:p>
            <a:pPr algn="just">
              <a:lnSpc>
                <a:spcPct val="90000"/>
              </a:lnSpc>
            </a:pPr>
            <a:r>
              <a:rPr lang="es-ES" sz="2000" spc="-1" dirty="0">
                <a:solidFill>
                  <a:srgbClr val="000000"/>
                </a:solidFill>
                <a:latin typeface="Arial"/>
                <a:ea typeface="DejaVu Sans"/>
              </a:rPr>
              <a:t>	</a:t>
            </a:r>
          </a:p>
          <a:p>
            <a:pPr algn="just">
              <a:lnSpc>
                <a:spcPct val="90000"/>
              </a:lnSpc>
            </a:pPr>
            <a:r>
              <a:rPr lang="es-ES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lang="es-ES" sz="1600" b="0" strike="noStrike" spc="-1" dirty="0">
                <a:solidFill>
                  <a:srgbClr val="000000"/>
                </a:solidFill>
                <a:ea typeface="DejaVu Sans"/>
              </a:rPr>
              <a:t>Art.4 Orden ESS/1924/2016: criterios generales de </a:t>
            </a:r>
            <a:r>
              <a:rPr lang="es-ES" sz="1600" b="0" strike="noStrike" spc="-1" dirty="0" err="1">
                <a:solidFill>
                  <a:srgbClr val="000000"/>
                </a:solidFill>
                <a:ea typeface="DejaVu Sans"/>
              </a:rPr>
              <a:t>subvencionalidad</a:t>
            </a:r>
            <a:r>
              <a:rPr lang="es-ES" sz="1600" b="0" strike="noStrike" spc="-1" dirty="0">
                <a:solidFill>
                  <a:srgbClr val="000000"/>
                </a:solidFill>
                <a:ea typeface="DejaVu Sans"/>
              </a:rPr>
              <a:t> de otros gastos</a:t>
            </a:r>
            <a:endParaRPr lang="es-ES" sz="1600" b="0" strike="noStrike" spc="-1" dirty="0"/>
          </a:p>
          <a:p>
            <a:pPr algn="just">
              <a:lnSpc>
                <a:spcPct val="90000"/>
              </a:lnSpc>
            </a:pPr>
            <a:endParaRPr lang="es-ES" sz="2000" b="0" strike="noStrike" spc="-1" dirty="0">
              <a:latin typeface="Arial"/>
            </a:endParaRPr>
          </a:p>
          <a:p>
            <a:pPr algn="just">
              <a:lnSpc>
                <a:spcPct val="90000"/>
              </a:lnSpc>
            </a:pPr>
            <a:r>
              <a:rPr lang="es-ES" sz="2400" b="0" strike="noStrike" spc="-1" dirty="0">
                <a:solidFill>
                  <a:srgbClr val="000000"/>
                </a:solidFill>
                <a:ea typeface="DejaVu Sans"/>
              </a:rPr>
              <a:t>SI </a:t>
            </a:r>
            <a:r>
              <a:rPr lang="es-ES" sz="2400" spc="-1" dirty="0">
                <a:solidFill>
                  <a:srgbClr val="000000"/>
                </a:solidFill>
                <a:ea typeface="DejaVu Sans"/>
              </a:rPr>
              <a:t>SE </a:t>
            </a:r>
            <a:r>
              <a:rPr lang="es-ES" sz="2400" b="0" strike="noStrike" spc="-1" dirty="0">
                <a:solidFill>
                  <a:srgbClr val="000000"/>
                </a:solidFill>
                <a:ea typeface="DejaVu Sans"/>
              </a:rPr>
              <a:t>REDUCEN LOS </a:t>
            </a:r>
            <a:r>
              <a:rPr lang="es-ES" sz="2400" spc="-1" dirty="0">
                <a:solidFill>
                  <a:srgbClr val="000000"/>
                </a:solidFill>
                <a:ea typeface="DejaVu Sans"/>
              </a:rPr>
              <a:t>GASTOS</a:t>
            </a:r>
            <a:r>
              <a:rPr lang="es-ES" sz="2400" b="0" strike="noStrike" spc="-1" dirty="0">
                <a:solidFill>
                  <a:srgbClr val="000000"/>
                </a:solidFill>
                <a:ea typeface="DejaVu Sans"/>
              </a:rPr>
              <a:t> DE PERSONAL HABRÁN DE REDUCIRSE PROPORCIONALMENTE LAS CANTIDADES IMPUTADAS POR OTROS GASTOS</a:t>
            </a:r>
            <a:endParaRPr lang="es-ES" sz="2400" b="0" strike="noStrike" spc="-1" dirty="0"/>
          </a:p>
        </p:txBody>
      </p:sp>
      <p:sp>
        <p:nvSpPr>
          <p:cNvPr id="311" name="CustomShape 2"/>
          <p:cNvSpPr/>
          <p:nvPr/>
        </p:nvSpPr>
        <p:spPr>
          <a:xfrm>
            <a:off x="2028960" y="189000"/>
            <a:ext cx="8382240" cy="1203480"/>
          </a:xfrm>
          <a:prstGeom prst="rect">
            <a:avLst/>
          </a:prstGeom>
          <a:solidFill>
            <a:srgbClr val="9DC3E6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OBLIGACIONES DE LES ENTIDADES BENEFICIARIAS</a:t>
            </a:r>
            <a:endParaRPr lang="es-ES" sz="3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JUSTIFICACIÓN</a:t>
            </a:r>
            <a:endParaRPr lang="es-ES" sz="3200" b="0" strike="noStrike" spc="-1" dirty="0">
              <a:latin typeface="Arial"/>
            </a:endParaRPr>
          </a:p>
        </p:txBody>
      </p:sp>
      <p:pic>
        <p:nvPicPr>
          <p:cNvPr id="312" name="Google Shape;413;p82"/>
          <p:cNvPicPr/>
          <p:nvPr/>
        </p:nvPicPr>
        <p:blipFill>
          <a:blip r:embed="rId2" cstate="print"/>
          <a:stretch/>
        </p:blipFill>
        <p:spPr>
          <a:xfrm>
            <a:off x="10488600" y="260280"/>
            <a:ext cx="1284480" cy="1186200"/>
          </a:xfrm>
          <a:prstGeom prst="rect">
            <a:avLst/>
          </a:prstGeom>
          <a:ln w="9360">
            <a:noFill/>
          </a:ln>
        </p:spPr>
      </p:pic>
      <p:pic>
        <p:nvPicPr>
          <p:cNvPr id="313" name="Google Shape;414;p82"/>
          <p:cNvPicPr/>
          <p:nvPr/>
        </p:nvPicPr>
        <p:blipFill>
          <a:blip r:embed="rId3" cstate="print"/>
          <a:stretch/>
        </p:blipFill>
        <p:spPr>
          <a:xfrm>
            <a:off x="-1440" y="117360"/>
            <a:ext cx="1865520" cy="10987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CustomShape 1"/>
          <p:cNvSpPr/>
          <p:nvPr/>
        </p:nvSpPr>
        <p:spPr>
          <a:xfrm>
            <a:off x="982800" y="1773359"/>
            <a:ext cx="9571320" cy="4759787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743040" lvl="1" indent="-27972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s-ES" sz="2400" b="1" strike="noStrike" spc="-1" dirty="0">
                <a:solidFill>
                  <a:srgbClr val="000000"/>
                </a:solidFill>
                <a:ea typeface="DejaVu Sans"/>
              </a:rPr>
              <a:t>BECAS:</a:t>
            </a:r>
            <a:endParaRPr lang="es-ES" sz="2400" b="0" strike="noStrike" spc="-1" dirty="0"/>
          </a:p>
          <a:p>
            <a:pPr>
              <a:lnSpc>
                <a:spcPct val="90000"/>
              </a:lnSpc>
            </a:pPr>
            <a:endParaRPr lang="es-ES" sz="2400" b="0" strike="noStrike" spc="-1" dirty="0"/>
          </a:p>
          <a:p>
            <a:pPr marL="1315980" lvl="3" indent="-342900">
              <a:lnSpc>
                <a:spcPct val="11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ES" sz="2400" b="0" strike="noStrike" spc="-1" dirty="0">
                <a:solidFill>
                  <a:srgbClr val="000000"/>
                </a:solidFill>
                <a:ea typeface="DejaVu Sans"/>
              </a:rPr>
              <a:t> Solicitud de la beca</a:t>
            </a:r>
            <a:endParaRPr lang="es-ES" sz="2400" b="0" strike="noStrike" spc="-1" dirty="0"/>
          </a:p>
          <a:p>
            <a:pPr marL="1315980" lvl="3" indent="-342900">
              <a:lnSpc>
                <a:spcPct val="11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ES" sz="2400" b="0" strike="noStrike" spc="-1" dirty="0">
                <a:solidFill>
                  <a:srgbClr val="000000"/>
                </a:solidFill>
                <a:ea typeface="DejaVu Sans"/>
              </a:rPr>
              <a:t>Informe individualizado que justifique su necesidad</a:t>
            </a:r>
            <a:endParaRPr lang="es-ES" sz="2400" b="0" strike="noStrike" spc="-1" dirty="0"/>
          </a:p>
          <a:p>
            <a:pPr marL="1315980" lvl="3" indent="-342900">
              <a:lnSpc>
                <a:spcPct val="11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ES" sz="2400" b="0" strike="noStrike" spc="-1" dirty="0">
                <a:solidFill>
                  <a:srgbClr val="000000"/>
                </a:solidFill>
                <a:ea typeface="DejaVu Sans"/>
              </a:rPr>
              <a:t>Límite: 10 €/día (asistencia)</a:t>
            </a:r>
            <a:endParaRPr lang="es-ES" sz="2400" b="0" strike="noStrike" spc="-1" dirty="0"/>
          </a:p>
          <a:p>
            <a:pPr marL="1315980" lvl="3" indent="-342900">
              <a:lnSpc>
                <a:spcPct val="11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ES" sz="2400" b="0" strike="noStrike" spc="-1" dirty="0">
                <a:solidFill>
                  <a:srgbClr val="000000"/>
                </a:solidFill>
                <a:ea typeface="DejaVu Sans"/>
              </a:rPr>
              <a:t>Control de entrega </a:t>
            </a:r>
            <a:r>
              <a:rPr lang="es-ES" sz="2400" spc="-1" dirty="0">
                <a:solidFill>
                  <a:srgbClr val="000000"/>
                </a:solidFill>
                <a:ea typeface="DejaVu Sans"/>
              </a:rPr>
              <a:t>y</a:t>
            </a:r>
            <a:r>
              <a:rPr lang="es-ES" sz="2400" b="0" strike="noStrike" spc="-1" dirty="0">
                <a:solidFill>
                  <a:srgbClr val="000000"/>
                </a:solidFill>
                <a:ea typeface="DejaVu Sans"/>
              </a:rPr>
              <a:t> compromiso de gastos</a:t>
            </a:r>
            <a:endParaRPr lang="es-ES" sz="2400" spc="-1" dirty="0"/>
          </a:p>
          <a:p>
            <a:pPr marL="1315980" lvl="3" indent="-342900">
              <a:lnSpc>
                <a:spcPct val="11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ES" sz="2400" b="0" strike="noStrike" spc="-1" dirty="0">
                <a:solidFill>
                  <a:srgbClr val="000000"/>
                </a:solidFill>
                <a:ea typeface="DejaVu Sans"/>
              </a:rPr>
              <a:t> Justificación del gasto</a:t>
            </a:r>
          </a:p>
          <a:p>
            <a:pPr marL="1315980" lvl="3" indent="-342900">
              <a:lnSpc>
                <a:spcPct val="11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ES" sz="2400" b="0" strike="noStrike" spc="-1" dirty="0">
                <a:solidFill>
                  <a:srgbClr val="000000"/>
                </a:solidFill>
                <a:ea typeface="DejaVu Sans"/>
              </a:rPr>
              <a:t>Abono mensual: justificación documental del pago.</a:t>
            </a:r>
            <a:endParaRPr lang="es-ES" sz="2400" b="0" strike="noStrike" spc="-1" dirty="0"/>
          </a:p>
          <a:p>
            <a:pPr>
              <a:lnSpc>
                <a:spcPct val="90000"/>
              </a:lnSpc>
            </a:pPr>
            <a:endParaRPr lang="es-ES" sz="2400" b="0" strike="noStrike" spc="-1" dirty="0"/>
          </a:p>
          <a:p>
            <a:pPr marL="743040" lvl="1" indent="-27972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s-ES" sz="2400" b="1" strike="noStrike" spc="-1" dirty="0">
                <a:solidFill>
                  <a:srgbClr val="000000"/>
                </a:solidFill>
                <a:ea typeface="DejaVu Sans"/>
              </a:rPr>
              <a:t>SUBCONTRATACIÓN: </a:t>
            </a:r>
            <a:r>
              <a:rPr lang="es-ES" sz="2400" b="0" strike="noStrike" spc="-1" dirty="0">
                <a:solidFill>
                  <a:srgbClr val="000000"/>
                </a:solidFill>
                <a:ea typeface="DejaVu Sans"/>
              </a:rPr>
              <a:t>no se permite, art.8 de la Orden</a:t>
            </a:r>
            <a:endParaRPr lang="es-ES" sz="2400" b="0" strike="noStrike" spc="-1" dirty="0">
              <a:latin typeface="Arial"/>
            </a:endParaRPr>
          </a:p>
          <a:p>
            <a:pPr algn="just"/>
            <a:r>
              <a:rPr lang="es-ES" sz="2400" b="0" strike="noStrike" spc="-1" dirty="0">
                <a:latin typeface="Arial"/>
              </a:rPr>
              <a:t>	</a:t>
            </a:r>
            <a:r>
              <a:rPr lang="es-ES" sz="2000" b="0" strike="noStrike" spc="-1" dirty="0"/>
              <a:t>(concepto que recoge art.29 del 38/2003, de Subvenciones: </a:t>
            </a:r>
            <a:r>
              <a:rPr lang="es-ES" sz="2000" dirty="0"/>
              <a:t>se entiende que un 	beneficiario subcontrata cuando concierta con terceros la ejecución total o parcial 	de la actividad que constituye el objeto de la subvención)</a:t>
            </a:r>
            <a:endParaRPr lang="es-ES" sz="2000" b="0" strike="noStrike" spc="-1" dirty="0"/>
          </a:p>
        </p:txBody>
      </p:sp>
      <p:sp>
        <p:nvSpPr>
          <p:cNvPr id="315" name="CustomShape 2"/>
          <p:cNvSpPr/>
          <p:nvPr/>
        </p:nvSpPr>
        <p:spPr>
          <a:xfrm>
            <a:off x="2028960" y="189000"/>
            <a:ext cx="8453520" cy="1203480"/>
          </a:xfrm>
          <a:prstGeom prst="rect">
            <a:avLst/>
          </a:prstGeom>
          <a:solidFill>
            <a:srgbClr val="9DC3E6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OBLIGACIONES DE LES ENTIDADES BENEFICIARIA</a:t>
            </a:r>
            <a:endParaRPr lang="es-ES" sz="3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JUSTIFICACIÓN</a:t>
            </a:r>
            <a:endParaRPr lang="es-ES" sz="2400" b="0" strike="noStrike" spc="-1" dirty="0">
              <a:latin typeface="Arial"/>
            </a:endParaRPr>
          </a:p>
        </p:txBody>
      </p:sp>
      <p:pic>
        <p:nvPicPr>
          <p:cNvPr id="316" name="Google Shape;421;p83"/>
          <p:cNvPicPr/>
          <p:nvPr/>
        </p:nvPicPr>
        <p:blipFill>
          <a:blip r:embed="rId2" cstate="print"/>
          <a:stretch/>
        </p:blipFill>
        <p:spPr>
          <a:xfrm>
            <a:off x="10632960" y="260280"/>
            <a:ext cx="1284480" cy="1186200"/>
          </a:xfrm>
          <a:prstGeom prst="rect">
            <a:avLst/>
          </a:prstGeom>
          <a:ln w="9360">
            <a:noFill/>
          </a:ln>
        </p:spPr>
      </p:pic>
      <p:pic>
        <p:nvPicPr>
          <p:cNvPr id="317" name="Google Shape;422;p83"/>
          <p:cNvPicPr/>
          <p:nvPr/>
        </p:nvPicPr>
        <p:blipFill>
          <a:blip r:embed="rId3" cstate="print"/>
          <a:stretch/>
        </p:blipFill>
        <p:spPr>
          <a:xfrm>
            <a:off x="-1440" y="117360"/>
            <a:ext cx="1865520" cy="10987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CustomShape 2"/>
          <p:cNvSpPr/>
          <p:nvPr/>
        </p:nvSpPr>
        <p:spPr>
          <a:xfrm>
            <a:off x="2028960" y="189000"/>
            <a:ext cx="8453520" cy="1203480"/>
          </a:xfrm>
          <a:prstGeom prst="rect">
            <a:avLst/>
          </a:prstGeom>
          <a:solidFill>
            <a:srgbClr val="9DC3E6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OBLIGACIONES DE LES ENTIDADES BENEFICIARIA</a:t>
            </a:r>
            <a:endParaRPr lang="es-ES" sz="3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JUSTIFICACIÓN</a:t>
            </a:r>
            <a:endParaRPr lang="es-ES" sz="2400" b="0" strike="noStrike" spc="-1" dirty="0">
              <a:latin typeface="Arial"/>
            </a:endParaRPr>
          </a:p>
        </p:txBody>
      </p:sp>
      <p:pic>
        <p:nvPicPr>
          <p:cNvPr id="316" name="Google Shape;421;p83"/>
          <p:cNvPicPr/>
          <p:nvPr/>
        </p:nvPicPr>
        <p:blipFill>
          <a:blip r:embed="rId2" cstate="print"/>
          <a:stretch/>
        </p:blipFill>
        <p:spPr>
          <a:xfrm>
            <a:off x="10632960" y="260280"/>
            <a:ext cx="1284480" cy="1186200"/>
          </a:xfrm>
          <a:prstGeom prst="rect">
            <a:avLst/>
          </a:prstGeom>
          <a:ln w="9360">
            <a:noFill/>
          </a:ln>
        </p:spPr>
      </p:pic>
      <p:pic>
        <p:nvPicPr>
          <p:cNvPr id="317" name="Google Shape;422;p83"/>
          <p:cNvPicPr/>
          <p:nvPr/>
        </p:nvPicPr>
        <p:blipFill>
          <a:blip r:embed="rId3" cstate="print"/>
          <a:stretch/>
        </p:blipFill>
        <p:spPr>
          <a:xfrm>
            <a:off x="-1440" y="117360"/>
            <a:ext cx="1865520" cy="1098720"/>
          </a:xfrm>
          <a:prstGeom prst="rect">
            <a:avLst/>
          </a:prstGeom>
          <a:ln w="9360"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FD72A0F-7418-4951-8633-14BCFC1A1B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2576" y="1446480"/>
            <a:ext cx="4822144" cy="549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16846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Imagen 318"/>
          <p:cNvPicPr/>
          <p:nvPr/>
        </p:nvPicPr>
        <p:blipFill>
          <a:blip r:embed="rId2" cstate="print"/>
          <a:stretch/>
        </p:blipFill>
        <p:spPr>
          <a:xfrm>
            <a:off x="1008000" y="257400"/>
            <a:ext cx="10005480" cy="640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CustomShape 1"/>
          <p:cNvSpPr/>
          <p:nvPr/>
        </p:nvSpPr>
        <p:spPr>
          <a:xfrm>
            <a:off x="990751" y="1445760"/>
            <a:ext cx="10076040" cy="484372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28600" indent="-214560" algn="just">
              <a:lnSpc>
                <a:spcPct val="100000"/>
              </a:lnSpc>
            </a:pPr>
            <a:r>
              <a:rPr lang="es-ES" sz="2800" b="0" strike="noStrike" spc="-1" dirty="0">
                <a:latin typeface="Arial"/>
              </a:rPr>
              <a:t>	</a:t>
            </a:r>
            <a:r>
              <a:rPr lang="es-ES" sz="2400" b="0" strike="noStrike" spc="-1" dirty="0"/>
              <a:t>Toda aportación de documentación y cualquier cambio en el proyecto, así como la justificación económica y </a:t>
            </a:r>
            <a:r>
              <a:rPr lang="es-ES" sz="2400" spc="-1" dirty="0"/>
              <a:t>técnica se realizará a </a:t>
            </a:r>
            <a:r>
              <a:rPr lang="es-ES" sz="2400" b="0" strike="noStrike" spc="-1" dirty="0"/>
              <a:t>través de la plataforma telemática de nuestra </a:t>
            </a:r>
            <a:r>
              <a:rPr lang="es-ES" sz="2400" b="0" strike="noStrike" spc="-1" dirty="0" err="1"/>
              <a:t>Consellería</a:t>
            </a:r>
            <a:r>
              <a:rPr lang="es-ES" sz="2400" b="0" strike="noStrike" spc="-1" dirty="0"/>
              <a:t>.</a:t>
            </a:r>
          </a:p>
          <a:p>
            <a:pPr marL="228600" indent="-214560" algn="just">
              <a:lnSpc>
                <a:spcPct val="100000"/>
              </a:lnSpc>
            </a:pPr>
            <a:r>
              <a:rPr lang="es-ES" sz="2400" spc="-1" dirty="0"/>
              <a:t>	</a:t>
            </a:r>
          </a:p>
          <a:p>
            <a:pPr marL="228600" indent="-214560" algn="just">
              <a:lnSpc>
                <a:spcPct val="100000"/>
              </a:lnSpc>
            </a:pPr>
            <a:r>
              <a:rPr lang="es-ES" sz="2400" b="0" strike="noStrike" spc="-1" dirty="0"/>
              <a:t>	Presentación de la justificación económica:</a:t>
            </a:r>
          </a:p>
          <a:p>
            <a:pPr marL="228600" indent="-214560" algn="just">
              <a:lnSpc>
                <a:spcPct val="100000"/>
              </a:lnSpc>
            </a:pPr>
            <a:endParaRPr lang="es-ES" sz="2400" b="0" strike="noStrike" spc="-1" dirty="0"/>
          </a:p>
          <a:p>
            <a:pPr marL="35694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2400" spc="-1" dirty="0"/>
              <a:t> Utilización ficha económica justificativa de gastos de personal</a:t>
            </a:r>
          </a:p>
          <a:p>
            <a:pPr marL="228600" indent="-214560" algn="just">
              <a:lnSpc>
                <a:spcPct val="100000"/>
              </a:lnSpc>
            </a:pPr>
            <a:r>
              <a:rPr lang="es-ES" sz="2400" spc="-1" dirty="0"/>
              <a:t>	</a:t>
            </a:r>
            <a:r>
              <a:rPr lang="es-ES" sz="2400" b="0" strike="noStrike" spc="-1" dirty="0"/>
              <a:t>	</a:t>
            </a:r>
            <a:r>
              <a:rPr lang="es-ES" b="0" strike="noStrike" spc="-1" dirty="0"/>
              <a:t>(</a:t>
            </a:r>
            <a:r>
              <a:rPr lang="es-ES" spc="-1" dirty="0"/>
              <a:t>Desglose por trabajador, y mes y diferenciando el concepto de salario y de seguridad </a:t>
            </a:r>
            <a:r>
              <a:rPr lang="es-ES" spc="-1"/>
              <a:t>social)</a:t>
            </a:r>
          </a:p>
          <a:p>
            <a:pPr marL="228600" indent="-214560" algn="just">
              <a:lnSpc>
                <a:spcPct val="100000"/>
              </a:lnSpc>
            </a:pPr>
            <a:endParaRPr lang="es-ES" sz="2400" b="0" strike="noStrike" spc="-1" dirty="0"/>
          </a:p>
          <a:p>
            <a:pPr marL="35694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2400" spc="-1" dirty="0"/>
              <a:t>La documentación deberá presentarse de forma ordenada y separada por bloques: nóminas, contratos, estadillos, cuestionarios…</a:t>
            </a:r>
            <a:endParaRPr lang="es-ES" sz="2400" b="0" strike="noStrike" spc="-1" dirty="0"/>
          </a:p>
        </p:txBody>
      </p:sp>
      <p:sp>
        <p:nvSpPr>
          <p:cNvPr id="321" name="CustomShape 2"/>
          <p:cNvSpPr/>
          <p:nvPr/>
        </p:nvSpPr>
        <p:spPr>
          <a:xfrm>
            <a:off x="2028960" y="333360"/>
            <a:ext cx="7655040" cy="857520"/>
          </a:xfrm>
          <a:prstGeom prst="rect">
            <a:avLst/>
          </a:prstGeom>
          <a:solidFill>
            <a:srgbClr val="9DC3E6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4000" spc="-1" dirty="0">
                <a:latin typeface="Arial"/>
              </a:rPr>
              <a:t>IMPORTANTE</a:t>
            </a:r>
            <a:endParaRPr lang="es-ES" sz="4000" b="0" strike="noStrike" spc="-1" dirty="0">
              <a:latin typeface="Arial"/>
            </a:endParaRPr>
          </a:p>
        </p:txBody>
      </p:sp>
      <p:pic>
        <p:nvPicPr>
          <p:cNvPr id="322" name="Google Shape;436;p85"/>
          <p:cNvPicPr/>
          <p:nvPr/>
        </p:nvPicPr>
        <p:blipFill>
          <a:blip r:embed="rId2" cstate="print"/>
          <a:stretch/>
        </p:blipFill>
        <p:spPr>
          <a:xfrm>
            <a:off x="10368000" y="287280"/>
            <a:ext cx="1284480" cy="1186200"/>
          </a:xfrm>
          <a:prstGeom prst="rect">
            <a:avLst/>
          </a:prstGeom>
          <a:ln w="9360">
            <a:noFill/>
          </a:ln>
        </p:spPr>
      </p:pic>
      <p:pic>
        <p:nvPicPr>
          <p:cNvPr id="323" name="Google Shape;437;p85"/>
          <p:cNvPicPr/>
          <p:nvPr/>
        </p:nvPicPr>
        <p:blipFill>
          <a:blip r:embed="rId3" cstate="print"/>
          <a:stretch/>
        </p:blipFill>
        <p:spPr>
          <a:xfrm>
            <a:off x="-1440" y="117360"/>
            <a:ext cx="1865520" cy="10987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CustomShape 1"/>
          <p:cNvSpPr/>
          <p:nvPr/>
        </p:nvSpPr>
        <p:spPr>
          <a:xfrm>
            <a:off x="539521" y="1401417"/>
            <a:ext cx="11112960" cy="545658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28600" indent="-21456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s-ES" sz="2400" b="1" u="sng" spc="-1" dirty="0">
                <a:solidFill>
                  <a:srgbClr val="000000"/>
                </a:solidFill>
                <a:latin typeface="Calibri"/>
                <a:ea typeface="DejaVu Sans"/>
              </a:rPr>
              <a:t>Á</a:t>
            </a:r>
            <a:r>
              <a:rPr lang="es-ES" sz="2400" b="1" u="sng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MBITO EUROPEO</a:t>
            </a:r>
            <a:r>
              <a:rPr lang="es-ES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:</a:t>
            </a:r>
          </a:p>
          <a:p>
            <a:pPr marL="14040">
              <a:lnSpc>
                <a:spcPct val="90000"/>
              </a:lnSpc>
              <a:buClr>
                <a:srgbClr val="000000"/>
              </a:buClr>
            </a:pPr>
            <a:endParaRPr lang="es-ES" sz="2400" b="0" strike="noStrike" spc="-1" dirty="0">
              <a:latin typeface="Arial"/>
            </a:endParaRPr>
          </a:p>
          <a:p>
            <a:pPr marL="228600" indent="-214560" algn="just">
              <a:lnSpc>
                <a:spcPct val="100000"/>
              </a:lnSpc>
            </a:pPr>
            <a:r>
              <a:rPr lang="es-E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- REGLAMENTO (UE) 1303/2013 DEL PARLAMENTO EUROPEO Y EL CONSEJO</a:t>
            </a:r>
            <a:endParaRPr lang="es-ES" sz="2400" b="0" strike="noStrike" spc="-1" dirty="0">
              <a:latin typeface="Arial"/>
            </a:endParaRPr>
          </a:p>
          <a:p>
            <a:pPr marL="228600" indent="-214560" algn="just">
              <a:lnSpc>
                <a:spcPct val="100000"/>
              </a:lnSpc>
            </a:pPr>
            <a:r>
              <a:rPr lang="es-E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- REGLAMENTO (UE) </a:t>
            </a:r>
            <a:r>
              <a:rPr lang="es-ES" sz="2400" spc="-1" dirty="0">
                <a:solidFill>
                  <a:srgbClr val="000000"/>
                </a:solidFill>
                <a:ea typeface="DejaVu Sans"/>
              </a:rPr>
              <a:t>1304/2013 DEL PARLAMENTO EUROPEO Y EL CONSEJO, </a:t>
            </a:r>
            <a:r>
              <a:rPr lang="es-E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de 17 de desembre de 2013, RELATIVO AL FONDO SOCIAL EUROPEO.</a:t>
            </a:r>
            <a:endParaRPr lang="es-ES" sz="2400" b="0" strike="noStrike" spc="-1" dirty="0">
              <a:latin typeface="Arial"/>
            </a:endParaRPr>
          </a:p>
          <a:p>
            <a:pPr marL="228600" indent="-214560" algn="just">
              <a:lnSpc>
                <a:spcPct val="100000"/>
              </a:lnSpc>
            </a:pPr>
            <a:endParaRPr lang="es-ES" sz="2400" b="0" strike="noStrike" spc="-1" dirty="0">
              <a:latin typeface="Arial"/>
            </a:endParaRPr>
          </a:p>
          <a:p>
            <a:pPr marL="228600" indent="-214560" algn="just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s-ES" sz="2400" b="1" u="sng" spc="-1" dirty="0">
                <a:solidFill>
                  <a:srgbClr val="000000"/>
                </a:solidFill>
                <a:latin typeface="Calibri"/>
                <a:ea typeface="DejaVu Sans"/>
              </a:rPr>
              <a:t>Á</a:t>
            </a:r>
            <a:r>
              <a:rPr lang="es-ES" sz="2400" b="1" u="sng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MBITO ESTATAL</a:t>
            </a:r>
            <a:r>
              <a:rPr lang="es-ES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:</a:t>
            </a:r>
          </a:p>
          <a:p>
            <a:pPr marL="14040" algn="just">
              <a:lnSpc>
                <a:spcPct val="90000"/>
              </a:lnSpc>
              <a:buClr>
                <a:srgbClr val="000000"/>
              </a:buClr>
            </a:pPr>
            <a:endParaRPr lang="es-ES" sz="2400" b="0" strike="noStrike" spc="-1" dirty="0">
              <a:latin typeface="Arial"/>
            </a:endParaRPr>
          </a:p>
          <a:p>
            <a:pPr marL="228600" indent="-214560" algn="just">
              <a:lnSpc>
                <a:spcPct val="100000"/>
              </a:lnSpc>
            </a:pPr>
            <a:r>
              <a:rPr lang="es-E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- </a:t>
            </a:r>
            <a:r>
              <a:rPr lang="es-ES" sz="2400" b="1" strike="noStrike" cap="all" spc="-1" dirty="0">
                <a:solidFill>
                  <a:srgbClr val="000000"/>
                </a:solidFill>
                <a:latin typeface="Calibri"/>
                <a:ea typeface="DejaVu Sans"/>
              </a:rPr>
              <a:t>Ley 38/2003</a:t>
            </a:r>
            <a:r>
              <a:rPr lang="es-ES" sz="2400" b="0" strike="noStrike" cap="all" spc="-1" dirty="0">
                <a:solidFill>
                  <a:srgbClr val="000000"/>
                </a:solidFill>
                <a:latin typeface="Calibri"/>
                <a:ea typeface="DejaVu Sans"/>
              </a:rPr>
              <a:t>, de 17 de </a:t>
            </a:r>
            <a:r>
              <a:rPr lang="es-ES" sz="2400" b="0" strike="noStrike" cap="all" spc="-1" dirty="0" err="1">
                <a:solidFill>
                  <a:srgbClr val="000000"/>
                </a:solidFill>
                <a:latin typeface="Calibri"/>
                <a:ea typeface="DejaVu Sans"/>
              </a:rPr>
              <a:t>novIembre</a:t>
            </a:r>
            <a:r>
              <a:rPr lang="es-ES" sz="2400" b="0" strike="noStrike" cap="all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es-ES" sz="2400" b="1" strike="noStrike" cap="all" spc="-1" dirty="0">
                <a:solidFill>
                  <a:srgbClr val="000000"/>
                </a:solidFill>
                <a:latin typeface="Calibri"/>
                <a:ea typeface="DejaVu Sans"/>
              </a:rPr>
              <a:t>General de </a:t>
            </a:r>
            <a:r>
              <a:rPr lang="es-ES" sz="2400" b="1" strike="noStrike" cap="all" spc="-1" dirty="0" err="1">
                <a:solidFill>
                  <a:srgbClr val="000000"/>
                </a:solidFill>
                <a:latin typeface="Calibri"/>
                <a:ea typeface="DejaVu Sans"/>
              </a:rPr>
              <a:t>SubvencionEs</a:t>
            </a:r>
            <a:r>
              <a:rPr lang="es-ES" sz="2400" b="0" strike="noStrike" cap="all" spc="-1" dirty="0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endParaRPr lang="es-ES" sz="2400" b="0" strike="noStrike" cap="all" spc="-1" dirty="0">
              <a:latin typeface="Arial"/>
            </a:endParaRPr>
          </a:p>
          <a:p>
            <a:pPr marL="228600" indent="-214560" algn="just">
              <a:lnSpc>
                <a:spcPct val="100000"/>
              </a:lnSpc>
            </a:pPr>
            <a:r>
              <a:rPr lang="es-ES" sz="2400" b="0" strike="noStrike" cap="all" spc="-1" dirty="0">
                <a:solidFill>
                  <a:srgbClr val="000000"/>
                </a:solidFill>
                <a:latin typeface="Calibri"/>
                <a:ea typeface="DejaVu Sans"/>
              </a:rPr>
              <a:t>- </a:t>
            </a:r>
            <a:r>
              <a:rPr lang="es-ES" sz="2400" b="1" strike="noStrike" cap="all" spc="-1" dirty="0" err="1">
                <a:solidFill>
                  <a:srgbClr val="000000"/>
                </a:solidFill>
                <a:latin typeface="Calibri"/>
                <a:ea typeface="DejaVu Sans"/>
              </a:rPr>
              <a:t>ReglamentO</a:t>
            </a:r>
            <a:r>
              <a:rPr lang="es-ES" sz="2400" b="1" strike="noStrike" cap="all" spc="-1" dirty="0">
                <a:solidFill>
                  <a:srgbClr val="000000"/>
                </a:solidFill>
                <a:latin typeface="Calibri"/>
                <a:ea typeface="DejaVu Sans"/>
              </a:rPr>
              <a:t> 887/2006</a:t>
            </a:r>
            <a:r>
              <a:rPr lang="es-ES" sz="2400" b="0" strike="noStrike" cap="all" spc="-1" dirty="0">
                <a:solidFill>
                  <a:srgbClr val="000000"/>
                </a:solidFill>
                <a:latin typeface="Calibri"/>
                <a:ea typeface="DejaVu Sans"/>
              </a:rPr>
              <a:t>, de 21 de julio, DE LA LEY GENERAL DE SUBVENCIONES.</a:t>
            </a:r>
            <a:endParaRPr lang="es-ES" sz="2400" b="0" strike="noStrike" cap="all" spc="-1" dirty="0">
              <a:latin typeface="Arial"/>
            </a:endParaRPr>
          </a:p>
          <a:p>
            <a:pPr marL="228600" indent="-214560" algn="just">
              <a:lnSpc>
                <a:spcPct val="100000"/>
              </a:lnSpc>
            </a:pPr>
            <a:r>
              <a:rPr lang="es-ES" sz="2400" b="0" strike="noStrike" cap="all" spc="-1" dirty="0">
                <a:solidFill>
                  <a:srgbClr val="000000"/>
                </a:solidFill>
                <a:latin typeface="Calibri"/>
                <a:ea typeface="DejaVu Sans"/>
              </a:rPr>
              <a:t>- </a:t>
            </a:r>
            <a:r>
              <a:rPr lang="es-ES" sz="2400" b="1" strike="noStrike" cap="all" spc="-1" dirty="0">
                <a:solidFill>
                  <a:srgbClr val="000000"/>
                </a:solidFill>
                <a:latin typeface="Calibri"/>
                <a:ea typeface="DejaVu Sans"/>
              </a:rPr>
              <a:t>Ley Orgánica 15/1999</a:t>
            </a:r>
            <a:r>
              <a:rPr lang="es-ES" sz="2400" b="0" strike="noStrike" cap="all" spc="-1" dirty="0">
                <a:solidFill>
                  <a:srgbClr val="000000"/>
                </a:solidFill>
                <a:latin typeface="Calibri"/>
                <a:ea typeface="DejaVu Sans"/>
              </a:rPr>
              <a:t>, de 13 de desembre, de </a:t>
            </a:r>
            <a:r>
              <a:rPr lang="es-ES" sz="2400" b="0" strike="noStrike" cap="all" spc="-1" dirty="0" err="1">
                <a:solidFill>
                  <a:srgbClr val="000000"/>
                </a:solidFill>
                <a:latin typeface="Calibri"/>
                <a:ea typeface="DejaVu Sans"/>
              </a:rPr>
              <a:t>proteccióN</a:t>
            </a:r>
            <a:r>
              <a:rPr lang="es-ES" sz="2400" b="0" strike="noStrike" cap="all" spc="-1" dirty="0">
                <a:solidFill>
                  <a:srgbClr val="000000"/>
                </a:solidFill>
                <a:latin typeface="Calibri"/>
                <a:ea typeface="DejaVu Sans"/>
              </a:rPr>
              <a:t> de </a:t>
            </a:r>
            <a:r>
              <a:rPr lang="es-ES" sz="2400" b="0" strike="noStrike" cap="all" spc="-1" dirty="0" err="1">
                <a:solidFill>
                  <a:srgbClr val="000000"/>
                </a:solidFill>
                <a:latin typeface="Calibri"/>
                <a:ea typeface="DejaVu Sans"/>
              </a:rPr>
              <a:t>daTOs</a:t>
            </a:r>
            <a:r>
              <a:rPr lang="es-ES" sz="2400" b="0" strike="noStrike" cap="all" spc="-1" dirty="0">
                <a:solidFill>
                  <a:srgbClr val="000000"/>
                </a:solidFill>
                <a:latin typeface="Calibri"/>
                <a:ea typeface="DejaVu Sans"/>
              </a:rPr>
              <a:t> de carácter personal.</a:t>
            </a:r>
            <a:endParaRPr lang="es-ES" sz="2400" b="0" strike="noStrike" cap="all" spc="-1" dirty="0">
              <a:latin typeface="Arial"/>
            </a:endParaRPr>
          </a:p>
          <a:p>
            <a:pPr marL="228600" indent="-214560" algn="just">
              <a:lnSpc>
                <a:spcPct val="100000"/>
              </a:lnSpc>
            </a:pPr>
            <a:r>
              <a:rPr lang="es-ES" sz="2400" b="0" strike="noStrike" cap="all" spc="-1" dirty="0">
                <a:solidFill>
                  <a:srgbClr val="000000"/>
                </a:solidFill>
                <a:latin typeface="Calibri"/>
                <a:ea typeface="DejaVu Sans"/>
              </a:rPr>
              <a:t>- </a:t>
            </a:r>
            <a:r>
              <a:rPr lang="es-ES" sz="2400" b="1" strike="noStrike" cap="all" spc="-1" dirty="0">
                <a:solidFill>
                  <a:srgbClr val="000000"/>
                </a:solidFill>
                <a:latin typeface="Calibri"/>
                <a:ea typeface="DejaVu Sans"/>
              </a:rPr>
              <a:t>Orden ESS/1924/2016</a:t>
            </a:r>
            <a:r>
              <a:rPr lang="es-ES" sz="2400" b="0" strike="noStrike" cap="all" spc="-1" dirty="0">
                <a:solidFill>
                  <a:srgbClr val="000000"/>
                </a:solidFill>
                <a:latin typeface="Calibri"/>
                <a:ea typeface="DejaVu Sans"/>
              </a:rPr>
              <a:t>, de 13 de diciembre, </a:t>
            </a:r>
            <a:r>
              <a:rPr lang="es-ES" sz="2400" b="0" strike="noStrike" cap="all" spc="-1" dirty="0" err="1">
                <a:solidFill>
                  <a:srgbClr val="000000"/>
                </a:solidFill>
                <a:latin typeface="Calibri"/>
                <a:ea typeface="DejaVu Sans"/>
              </a:rPr>
              <a:t>pOr</a:t>
            </a:r>
            <a:r>
              <a:rPr lang="es-ES" sz="2400" b="0" strike="noStrike" cap="all" spc="-1" dirty="0">
                <a:solidFill>
                  <a:srgbClr val="000000"/>
                </a:solidFill>
                <a:latin typeface="Calibri"/>
                <a:ea typeface="DejaVu Sans"/>
              </a:rPr>
              <a:t> la que </a:t>
            </a:r>
            <a:r>
              <a:rPr lang="es-ES" sz="2400" b="0" strike="noStrike" cap="all" spc="-1" dirty="0" err="1">
                <a:solidFill>
                  <a:srgbClr val="000000"/>
                </a:solidFill>
                <a:latin typeface="Calibri"/>
                <a:ea typeface="DejaVu Sans"/>
              </a:rPr>
              <a:t>sE</a:t>
            </a:r>
            <a:r>
              <a:rPr lang="es-ES" sz="2400" b="0" strike="noStrike" cap="all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s-ES" sz="2400" b="0" strike="noStrike" cap="all" spc="-1" dirty="0" err="1">
                <a:solidFill>
                  <a:srgbClr val="000000"/>
                </a:solidFill>
                <a:latin typeface="Calibri"/>
                <a:ea typeface="DejaVu Sans"/>
              </a:rPr>
              <a:t>determinAn</a:t>
            </a:r>
            <a:r>
              <a:rPr lang="es-ES" sz="2400" b="0" strike="noStrike" cap="all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s-ES" sz="2400" b="0" strike="noStrike" cap="all" spc="-1" dirty="0" err="1">
                <a:solidFill>
                  <a:srgbClr val="000000"/>
                </a:solidFill>
                <a:latin typeface="Calibri"/>
                <a:ea typeface="DejaVu Sans"/>
              </a:rPr>
              <a:t>lOs</a:t>
            </a:r>
            <a:r>
              <a:rPr lang="es-ES" sz="2400" b="0" strike="noStrike" cap="all" spc="-1" dirty="0">
                <a:solidFill>
                  <a:srgbClr val="000000"/>
                </a:solidFill>
                <a:latin typeface="Calibri"/>
                <a:ea typeface="DejaVu Sans"/>
              </a:rPr>
              <a:t> GASTOS subvencionables Para el Fondo Social Europeo durante el período de programación 2014-2020.</a:t>
            </a:r>
            <a:endParaRPr lang="es-ES" sz="2400" b="0" strike="noStrike" cap="all" spc="-1" dirty="0">
              <a:latin typeface="Arial"/>
            </a:endParaRPr>
          </a:p>
          <a:p>
            <a:pPr marL="228600" indent="-214560">
              <a:lnSpc>
                <a:spcPct val="100000"/>
              </a:lnSpc>
            </a:pPr>
            <a:endParaRPr lang="es-ES" sz="2800" b="0" strike="noStrike" spc="-1" dirty="0">
              <a:latin typeface="Arial"/>
            </a:endParaRPr>
          </a:p>
        </p:txBody>
      </p:sp>
      <p:sp>
        <p:nvSpPr>
          <p:cNvPr id="321" name="CustomShape 2"/>
          <p:cNvSpPr/>
          <p:nvPr/>
        </p:nvSpPr>
        <p:spPr>
          <a:xfrm>
            <a:off x="2028960" y="333360"/>
            <a:ext cx="7655040" cy="857520"/>
          </a:xfrm>
          <a:prstGeom prst="rect">
            <a:avLst/>
          </a:prstGeom>
          <a:solidFill>
            <a:srgbClr val="9DC3E6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4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NORMATIVA</a:t>
            </a:r>
            <a:endParaRPr lang="es-ES" sz="4000" b="0" strike="noStrike" spc="-1" dirty="0">
              <a:latin typeface="Arial"/>
            </a:endParaRPr>
          </a:p>
        </p:txBody>
      </p:sp>
      <p:pic>
        <p:nvPicPr>
          <p:cNvPr id="322" name="Google Shape;436;p85"/>
          <p:cNvPicPr/>
          <p:nvPr/>
        </p:nvPicPr>
        <p:blipFill>
          <a:blip r:embed="rId2" cstate="print"/>
          <a:stretch/>
        </p:blipFill>
        <p:spPr>
          <a:xfrm>
            <a:off x="10368000" y="287280"/>
            <a:ext cx="1284480" cy="1186200"/>
          </a:xfrm>
          <a:prstGeom prst="rect">
            <a:avLst/>
          </a:prstGeom>
          <a:ln w="9360">
            <a:noFill/>
          </a:ln>
        </p:spPr>
      </p:pic>
      <p:pic>
        <p:nvPicPr>
          <p:cNvPr id="323" name="Google Shape;437;p85"/>
          <p:cNvPicPr/>
          <p:nvPr/>
        </p:nvPicPr>
        <p:blipFill>
          <a:blip r:embed="rId3" cstate="print"/>
          <a:stretch/>
        </p:blipFill>
        <p:spPr>
          <a:xfrm>
            <a:off x="-1440" y="117360"/>
            <a:ext cx="1865520" cy="10987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77;p67"/>
          <p:cNvPicPr/>
          <p:nvPr/>
        </p:nvPicPr>
        <p:blipFill>
          <a:blip r:embed="rId2" cstate="print"/>
          <a:stretch/>
        </p:blipFill>
        <p:spPr>
          <a:xfrm>
            <a:off x="69840" y="120600"/>
            <a:ext cx="2077742" cy="1123409"/>
          </a:xfrm>
          <a:prstGeom prst="rect">
            <a:avLst/>
          </a:prstGeom>
          <a:ln w="9360">
            <a:noFill/>
          </a:ln>
        </p:spPr>
      </p:pic>
      <p:sp>
        <p:nvSpPr>
          <p:cNvPr id="233" name="CustomShape 1"/>
          <p:cNvSpPr/>
          <p:nvPr/>
        </p:nvSpPr>
        <p:spPr>
          <a:xfrm>
            <a:off x="2147582" y="336600"/>
            <a:ext cx="8045042" cy="758553"/>
          </a:xfrm>
          <a:prstGeom prst="rect">
            <a:avLst/>
          </a:prstGeom>
          <a:solidFill>
            <a:srgbClr val="9DC3E6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4000" spc="-1" dirty="0">
                <a:solidFill>
                  <a:srgbClr val="000000"/>
                </a:solidFill>
                <a:ea typeface="DejaVu Sans"/>
              </a:rPr>
              <a:t>SUBVENCIONES</a:t>
            </a:r>
            <a:r>
              <a:rPr lang="es-ES" sz="4000" b="0" strike="noStrike" spc="-1" dirty="0">
                <a:solidFill>
                  <a:srgbClr val="000000"/>
                </a:solidFill>
                <a:ea typeface="DejaVu Sans"/>
              </a:rPr>
              <a:t> CONCEDIDAS</a:t>
            </a:r>
            <a:endParaRPr lang="es-ES" sz="4000" b="0" strike="noStrike" spc="-1" dirty="0"/>
          </a:p>
        </p:txBody>
      </p:sp>
      <p:pic>
        <p:nvPicPr>
          <p:cNvPr id="234" name="Google Shape;279;p67"/>
          <p:cNvPicPr/>
          <p:nvPr/>
        </p:nvPicPr>
        <p:blipFill>
          <a:blip r:embed="rId3" cstate="print"/>
          <a:stretch/>
        </p:blipFill>
        <p:spPr>
          <a:xfrm>
            <a:off x="10272600" y="287280"/>
            <a:ext cx="1381320" cy="1275120"/>
          </a:xfrm>
          <a:prstGeom prst="rect">
            <a:avLst/>
          </a:prstGeom>
          <a:ln w="9360">
            <a:noFill/>
          </a:ln>
        </p:spPr>
      </p:pic>
      <p:graphicFrame>
        <p:nvGraphicFramePr>
          <p:cNvPr id="9" name="1 Gráfico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4473535"/>
              </p:ext>
            </p:extLst>
          </p:nvPr>
        </p:nvGraphicFramePr>
        <p:xfrm>
          <a:off x="1701209" y="1460009"/>
          <a:ext cx="7889358" cy="4615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302;p70"/>
          <p:cNvPicPr/>
          <p:nvPr/>
        </p:nvPicPr>
        <p:blipFill>
          <a:blip r:embed="rId2" cstate="print"/>
          <a:stretch/>
        </p:blipFill>
        <p:spPr>
          <a:xfrm>
            <a:off x="69840" y="120600"/>
            <a:ext cx="1865520" cy="1097280"/>
          </a:xfrm>
          <a:prstGeom prst="rect">
            <a:avLst/>
          </a:prstGeom>
          <a:ln w="9360">
            <a:noFill/>
          </a:ln>
        </p:spPr>
      </p:pic>
      <p:sp>
        <p:nvSpPr>
          <p:cNvPr id="246" name="CustomShape 1"/>
          <p:cNvSpPr/>
          <p:nvPr/>
        </p:nvSpPr>
        <p:spPr>
          <a:xfrm>
            <a:off x="1837189" y="287281"/>
            <a:ext cx="8456103" cy="853622"/>
          </a:xfrm>
          <a:prstGeom prst="rect">
            <a:avLst/>
          </a:prstGeom>
          <a:solidFill>
            <a:srgbClr val="9DC3E6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32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DESAGREGACIÓN POR SEXO </a:t>
            </a:r>
          </a:p>
          <a:p>
            <a:pPr algn="ctr">
              <a:lnSpc>
                <a:spcPct val="100000"/>
              </a:lnSpc>
            </a:pPr>
            <a:r>
              <a:rPr lang="es-ES" sz="32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PARTICIPANTES ENTIDADES TERCER SECTOR</a:t>
            </a:r>
            <a:endParaRPr lang="es-ES" sz="3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7" name="Google Shape;304;p70"/>
          <p:cNvPicPr/>
          <p:nvPr/>
        </p:nvPicPr>
        <p:blipFill>
          <a:blip r:embed="rId3" cstate="print"/>
          <a:stretch/>
        </p:blipFill>
        <p:spPr>
          <a:xfrm>
            <a:off x="10369440" y="287280"/>
            <a:ext cx="1284480" cy="1186200"/>
          </a:xfrm>
          <a:prstGeom prst="rect">
            <a:avLst/>
          </a:prstGeom>
          <a:ln w="9360">
            <a:noFill/>
          </a:ln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BD200F24-C242-4657-B1F9-484D94D8D2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7981966"/>
              </p:ext>
            </p:extLst>
          </p:nvPr>
        </p:nvGraphicFramePr>
        <p:xfrm>
          <a:off x="1837189" y="1473481"/>
          <a:ext cx="9228376" cy="4953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302;p70"/>
          <p:cNvPicPr/>
          <p:nvPr/>
        </p:nvPicPr>
        <p:blipFill>
          <a:blip r:embed="rId2" cstate="print"/>
          <a:stretch/>
        </p:blipFill>
        <p:spPr>
          <a:xfrm>
            <a:off x="69840" y="120600"/>
            <a:ext cx="1865520" cy="1097280"/>
          </a:xfrm>
          <a:prstGeom prst="rect">
            <a:avLst/>
          </a:prstGeom>
          <a:ln w="9360">
            <a:noFill/>
          </a:ln>
        </p:spPr>
      </p:pic>
      <p:sp>
        <p:nvSpPr>
          <p:cNvPr id="246" name="CustomShape 1"/>
          <p:cNvSpPr/>
          <p:nvPr/>
        </p:nvSpPr>
        <p:spPr>
          <a:xfrm>
            <a:off x="1853967" y="120600"/>
            <a:ext cx="8439325" cy="881280"/>
          </a:xfrm>
          <a:prstGeom prst="rect">
            <a:avLst/>
          </a:prstGeom>
          <a:solidFill>
            <a:srgbClr val="9DC3E6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28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PARTICIPANTES POR PROVINCIA</a:t>
            </a:r>
          </a:p>
          <a:p>
            <a:pPr algn="ctr">
              <a:lnSpc>
                <a:spcPct val="100000"/>
              </a:lnSpc>
            </a:pPr>
            <a:r>
              <a:rPr lang="es-ES" sz="28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ENTIDADES TERCER SECTOR</a:t>
            </a:r>
            <a:endParaRPr lang="es-ES" sz="2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7" name="Google Shape;304;p70"/>
          <p:cNvPicPr/>
          <p:nvPr/>
        </p:nvPicPr>
        <p:blipFill>
          <a:blip r:embed="rId3" cstate="print"/>
          <a:stretch/>
        </p:blipFill>
        <p:spPr>
          <a:xfrm>
            <a:off x="10369440" y="287280"/>
            <a:ext cx="1284480" cy="1186200"/>
          </a:xfrm>
          <a:prstGeom prst="rect">
            <a:avLst/>
          </a:prstGeom>
          <a:ln w="9360">
            <a:noFill/>
          </a:ln>
        </p:spPr>
      </p:pic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BD5EF3C7-8993-4C17-844E-C5FE7A3A31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0617285"/>
              </p:ext>
            </p:extLst>
          </p:nvPr>
        </p:nvGraphicFramePr>
        <p:xfrm>
          <a:off x="298174" y="1612210"/>
          <a:ext cx="3770243" cy="2522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A27AF318-878C-42D0-A613-B1C49ABE9C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9841139"/>
              </p:ext>
            </p:extLst>
          </p:nvPr>
        </p:nvGraphicFramePr>
        <p:xfrm>
          <a:off x="4068417" y="1612210"/>
          <a:ext cx="3770243" cy="2522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AFFF78A1-8C58-47BF-A56C-28674699C3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7931951"/>
              </p:ext>
            </p:extLst>
          </p:nvPr>
        </p:nvGraphicFramePr>
        <p:xfrm>
          <a:off x="7597777" y="1612210"/>
          <a:ext cx="4081668" cy="2522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01015305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ustomShape 1"/>
          <p:cNvSpPr/>
          <p:nvPr/>
        </p:nvSpPr>
        <p:spPr>
          <a:xfrm>
            <a:off x="379440" y="1604880"/>
            <a:ext cx="11425320" cy="461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2900" indent="-342900">
              <a:lnSpc>
                <a:spcPct val="90000"/>
              </a:lnSpc>
              <a:buFontTx/>
              <a:buChar char="-"/>
            </a:pPr>
            <a:endParaRPr lang="es-ES" sz="2200" b="1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marL="342900" indent="-342900">
              <a:lnSpc>
                <a:spcPct val="90000"/>
              </a:lnSpc>
              <a:buFontTx/>
              <a:buChar char="-"/>
            </a:pPr>
            <a:endParaRPr lang="es-ES" sz="2200" b="1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es-ES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MANUAL DE ENTIDADES BENEFICIARIAS DE LA SUBVENCIÓN: </a:t>
            </a:r>
            <a:r>
              <a:rPr lang="es-ES" sz="240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guía de referencia para la implementación, ejecución y justificación de la subvención</a:t>
            </a:r>
          </a:p>
          <a:p>
            <a:pPr>
              <a:lnSpc>
                <a:spcPct val="100000"/>
              </a:lnSpc>
            </a:pPr>
            <a:endParaRPr lang="es-ES" sz="2400" b="1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marL="342900" indent="-342900">
              <a:buFontTx/>
              <a:buChar char="-"/>
            </a:pPr>
            <a:r>
              <a:rPr lang="es-ES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WEB: </a:t>
            </a:r>
            <a:r>
              <a:rPr lang="es-ES" sz="2400" u="sng" spc="-1" dirty="0">
                <a:solidFill>
                  <a:srgbClr val="0000FF"/>
                </a:solidFill>
                <a:ea typeface="DejaVu Sans"/>
                <a:hlinkClick r:id="rId2"/>
              </a:rPr>
              <a:t>http://www.inclusio.gva.es/es/</a:t>
            </a:r>
            <a:endParaRPr lang="es-ES" sz="2400" u="sng" spc="-1" dirty="0">
              <a:solidFill>
                <a:srgbClr val="0000FF"/>
              </a:solidFill>
              <a:ea typeface="DejaVu Sans"/>
            </a:endParaRPr>
          </a:p>
          <a:p>
            <a:pPr marL="342900" indent="-342900">
              <a:buFontTx/>
              <a:buChar char="-"/>
            </a:pPr>
            <a:endParaRPr lang="es-ES" sz="2400" b="1" u="sng" spc="-1" dirty="0">
              <a:solidFill>
                <a:srgbClr val="0000FF"/>
              </a:solidFill>
              <a:ea typeface="DejaVu Sans"/>
            </a:endParaRPr>
          </a:p>
          <a:p>
            <a:pPr marL="342900" indent="-342900">
              <a:buFontTx/>
              <a:buChar char="-"/>
            </a:pPr>
            <a:r>
              <a:rPr lang="es-ES" sz="2400" b="1" spc="-1" dirty="0">
                <a:solidFill>
                  <a:srgbClr val="000000"/>
                </a:solidFill>
                <a:ea typeface="DejaVu Sans"/>
              </a:rPr>
              <a:t>SERVICIO DE INFORMACIÓN DE LA DIRECCIÓN GENERAL:</a:t>
            </a:r>
          </a:p>
          <a:p>
            <a:endParaRPr lang="es-ES" sz="2400" b="1" spc="-1" dirty="0">
              <a:solidFill>
                <a:srgbClr val="000000"/>
              </a:solidFill>
              <a:ea typeface="DejaVu Sans"/>
            </a:endParaRPr>
          </a:p>
          <a:p>
            <a:pPr marL="743040" lvl="1" indent="-279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ES" sz="2400" spc="-1" dirty="0">
                <a:solidFill>
                  <a:srgbClr val="000000"/>
                </a:solidFill>
                <a:ea typeface="DejaVu Sans"/>
              </a:rPr>
              <a:t>Consulta: CORREO ELECTRÓNICO</a:t>
            </a:r>
            <a:endParaRPr lang="es-ES" sz="2400" b="0" strike="noStrike" spc="-1" dirty="0">
              <a:latin typeface="Arial"/>
            </a:endParaRPr>
          </a:p>
          <a:p>
            <a:pPr marL="1143000" lvl="2" indent="-2145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ES" sz="2400" u="sng" spc="-1" dirty="0">
                <a:solidFill>
                  <a:srgbClr val="0000FF"/>
                </a:solidFill>
                <a:ea typeface="DejaVu Sans"/>
                <a:hlinkClick r:id="rId3"/>
              </a:rPr>
              <a:t>itinerarisfse@gva.es</a:t>
            </a:r>
            <a:endParaRPr lang="es-ES" sz="2400" b="0" strike="noStrike" spc="-1" dirty="0">
              <a:latin typeface="Arial"/>
            </a:endParaRPr>
          </a:p>
          <a:p>
            <a:endParaRPr lang="es-ES" sz="2200" b="1" spc="-1" dirty="0">
              <a:solidFill>
                <a:srgbClr val="000000"/>
              </a:solidFill>
              <a:ea typeface="DejaVu Sans"/>
            </a:endParaRPr>
          </a:p>
          <a:p>
            <a:pPr>
              <a:lnSpc>
                <a:spcPct val="90000"/>
              </a:lnSpc>
            </a:pPr>
            <a:endParaRPr lang="es-ES" sz="22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endParaRPr lang="es-ES" sz="22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s-ES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   </a:t>
            </a:r>
            <a:endParaRPr lang="es-ES" sz="2200" b="0" strike="noStrike" spc="-1" dirty="0">
              <a:latin typeface="Arial"/>
            </a:endParaRPr>
          </a:p>
        </p:txBody>
      </p:sp>
      <p:sp>
        <p:nvSpPr>
          <p:cNvPr id="252" name="CustomShape 2"/>
          <p:cNvSpPr/>
          <p:nvPr/>
        </p:nvSpPr>
        <p:spPr>
          <a:xfrm>
            <a:off x="1946422" y="310320"/>
            <a:ext cx="7661520" cy="665280"/>
          </a:xfrm>
          <a:prstGeom prst="rect">
            <a:avLst/>
          </a:prstGeom>
          <a:solidFill>
            <a:srgbClr val="9DC3E6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4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GESTIÓN DE LA SUBVENCIÓN</a:t>
            </a:r>
            <a:endParaRPr lang="es-ES" sz="4000" b="0" strike="noStrike" spc="-1" dirty="0">
              <a:latin typeface="Arial"/>
            </a:endParaRPr>
          </a:p>
        </p:txBody>
      </p:sp>
      <p:pic>
        <p:nvPicPr>
          <p:cNvPr id="253" name="Google Shape;314;p71"/>
          <p:cNvPicPr/>
          <p:nvPr/>
        </p:nvPicPr>
        <p:blipFill>
          <a:blip r:embed="rId4" cstate="print"/>
          <a:stretch/>
        </p:blipFill>
        <p:spPr>
          <a:xfrm>
            <a:off x="10368000" y="287280"/>
            <a:ext cx="1284480" cy="1186200"/>
          </a:xfrm>
          <a:prstGeom prst="rect">
            <a:avLst/>
          </a:prstGeom>
          <a:ln w="9360">
            <a:noFill/>
          </a:ln>
        </p:spPr>
      </p:pic>
      <p:sp>
        <p:nvSpPr>
          <p:cNvPr id="255" name="CustomShape 3"/>
          <p:cNvSpPr/>
          <p:nvPr/>
        </p:nvSpPr>
        <p:spPr>
          <a:xfrm>
            <a:off x="609480" y="272880"/>
            <a:ext cx="10965240" cy="1136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6" name="CustomShape 4"/>
          <p:cNvSpPr/>
          <p:nvPr/>
        </p:nvSpPr>
        <p:spPr>
          <a:xfrm>
            <a:off x="609480" y="1604880"/>
            <a:ext cx="10965240" cy="3969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" name="Google Shape;266;p66">
            <a:extLst>
              <a:ext uri="{FF2B5EF4-FFF2-40B4-BE49-F238E27FC236}">
                <a16:creationId xmlns:a16="http://schemas.microsoft.com/office/drawing/2014/main" id="{B31CC5E2-569C-4B6E-82E1-379A5C2554B2}"/>
              </a:ext>
            </a:extLst>
          </p:cNvPr>
          <p:cNvPicPr/>
          <p:nvPr/>
        </p:nvPicPr>
        <p:blipFill>
          <a:blip r:embed="rId5" cstate="print"/>
          <a:srcRect r="9476"/>
          <a:stretch/>
        </p:blipFill>
        <p:spPr>
          <a:xfrm>
            <a:off x="146958" y="189000"/>
            <a:ext cx="1310782" cy="10759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5C5D84DA-7C95-441D-8AF7-0F04E327E5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42187"/>
            <a:ext cx="9144000" cy="4948967"/>
          </a:xfrm>
        </p:spPr>
        <p:txBody>
          <a:bodyPr>
            <a:normAutofit/>
          </a:bodyPr>
          <a:lstStyle/>
          <a:p>
            <a:pPr algn="just"/>
            <a:r>
              <a:rPr lang="es-ES" b="1" u="sng" dirty="0"/>
              <a:t>OBLIGACIONES DE LAS ENTIDADES BENEFICIARIAS</a:t>
            </a:r>
            <a:r>
              <a:rPr lang="es-ES" dirty="0"/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b="1" dirty="0"/>
              <a:t>ART. 14 LEY 38/2003, DE SUBVENCIONES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b="1" dirty="0"/>
              <a:t>ARTS. 159 Y SS. LEY 1/2015, DE HACIENDA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b="1" dirty="0"/>
              <a:t>ART. 6 ORDEN 10/2017: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b="1" u="sng" dirty="0"/>
              <a:t>Justificar </a:t>
            </a:r>
            <a:r>
              <a:rPr lang="es-ES" u="sng" dirty="0"/>
              <a:t>la realización de las </a:t>
            </a:r>
            <a:r>
              <a:rPr lang="es-ES" b="1" u="sng" dirty="0"/>
              <a:t>actividades y </a:t>
            </a:r>
            <a:r>
              <a:rPr lang="es-ES" u="sng" dirty="0"/>
              <a:t>el </a:t>
            </a:r>
            <a:r>
              <a:rPr lang="es-ES" b="1" u="sng" dirty="0"/>
              <a:t>cumplimiento de la finalidad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dirty="0"/>
              <a:t>Llevar </a:t>
            </a:r>
            <a:r>
              <a:rPr lang="es-ES" b="1" dirty="0"/>
              <a:t>cuenta contable separada o código contable específico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b="1" u="sng" dirty="0"/>
              <a:t>Conservar los documentos </a:t>
            </a:r>
            <a:r>
              <a:rPr lang="es-ES" dirty="0"/>
              <a:t>justificativos de la cuenta por mínimo de </a:t>
            </a:r>
            <a:r>
              <a:rPr lang="es-ES" b="1" u="sng" dirty="0"/>
              <a:t>6 años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b="1" dirty="0"/>
              <a:t>Registrar </a:t>
            </a:r>
            <a:r>
              <a:rPr lang="es-ES" dirty="0"/>
              <a:t>las actuaciones conforme a los </a:t>
            </a:r>
            <a:r>
              <a:rPr lang="es-ES" b="1" dirty="0"/>
              <a:t>indicadores de resultado y ejecución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b="1" dirty="0"/>
              <a:t>Someterse</a:t>
            </a:r>
            <a:r>
              <a:rPr lang="es-ES" dirty="0"/>
              <a:t> a las </a:t>
            </a:r>
            <a:r>
              <a:rPr lang="es-ES" b="1" dirty="0"/>
              <a:t>actuaciones de comprobación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b="1" dirty="0"/>
              <a:t>Dar difusión </a:t>
            </a:r>
            <a:r>
              <a:rPr lang="es-ES" dirty="0"/>
              <a:t>a las actividades desarrolladas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b="1" dirty="0"/>
              <a:t>Informar </a:t>
            </a:r>
            <a:r>
              <a:rPr lang="es-ES" dirty="0"/>
              <a:t>de la </a:t>
            </a:r>
            <a:r>
              <a:rPr lang="es-ES" b="1" dirty="0"/>
              <a:t>financiación </a:t>
            </a:r>
            <a:r>
              <a:rPr lang="es-ES" dirty="0"/>
              <a:t>de la actividad por el </a:t>
            </a:r>
            <a:r>
              <a:rPr lang="es-ES" b="1" dirty="0"/>
              <a:t>Fondo Social Europeo </a:t>
            </a:r>
            <a:r>
              <a:rPr lang="es-ES" dirty="0"/>
              <a:t>y de que se trata de una</a:t>
            </a:r>
            <a:r>
              <a:rPr lang="es-ES" b="1" dirty="0"/>
              <a:t> actividad subvencionada </a:t>
            </a:r>
            <a:r>
              <a:rPr lang="es-ES" dirty="0"/>
              <a:t>por la </a:t>
            </a:r>
            <a:r>
              <a:rPr lang="es-ES" b="1" dirty="0"/>
              <a:t>Generalitat Valenciana</a:t>
            </a:r>
          </a:p>
        </p:txBody>
      </p:sp>
      <p:sp>
        <p:nvSpPr>
          <p:cNvPr id="4" name="CustomShape 2">
            <a:extLst>
              <a:ext uri="{FF2B5EF4-FFF2-40B4-BE49-F238E27FC236}">
                <a16:creationId xmlns:a16="http://schemas.microsoft.com/office/drawing/2014/main" id="{B004059F-0706-473C-A711-6B3FB1DB77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2807" y="442855"/>
            <a:ext cx="7580851" cy="723900"/>
          </a:xfrm>
          <a:prstGeom prst="rect">
            <a:avLst/>
          </a:prstGeom>
          <a:solidFill>
            <a:srgbClr val="9DC3E6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4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GESTIÓN DE LA SUBVENCIÓN</a:t>
            </a:r>
            <a:endParaRPr lang="es-ES" sz="4000" b="0" strike="noStrike" spc="-1" dirty="0">
              <a:latin typeface="Arial"/>
            </a:endParaRPr>
          </a:p>
        </p:txBody>
      </p:sp>
      <p:pic>
        <p:nvPicPr>
          <p:cNvPr id="5" name="Google Shape;266;p66">
            <a:extLst>
              <a:ext uri="{FF2B5EF4-FFF2-40B4-BE49-F238E27FC236}">
                <a16:creationId xmlns:a16="http://schemas.microsoft.com/office/drawing/2014/main" id="{1924F5ED-E879-4EF1-A281-F9739506CBA6}"/>
              </a:ext>
            </a:extLst>
          </p:cNvPr>
          <p:cNvPicPr/>
          <p:nvPr/>
        </p:nvPicPr>
        <p:blipFill>
          <a:blip r:embed="rId2" cstate="print"/>
          <a:srcRect r="9476"/>
          <a:stretch/>
        </p:blipFill>
        <p:spPr>
          <a:xfrm>
            <a:off x="541240" y="266845"/>
            <a:ext cx="1310782" cy="1075920"/>
          </a:xfrm>
          <a:prstGeom prst="rect">
            <a:avLst/>
          </a:prstGeom>
          <a:ln w="9360">
            <a:noFill/>
          </a:ln>
        </p:spPr>
      </p:pic>
      <p:pic>
        <p:nvPicPr>
          <p:cNvPr id="6" name="Google Shape;314;p71">
            <a:extLst>
              <a:ext uri="{FF2B5EF4-FFF2-40B4-BE49-F238E27FC236}">
                <a16:creationId xmlns:a16="http://schemas.microsoft.com/office/drawing/2014/main" id="{80EC59E7-F369-4FE8-A878-F6E95EF4A5D7}"/>
              </a:ext>
            </a:extLst>
          </p:cNvPr>
          <p:cNvPicPr/>
          <p:nvPr/>
        </p:nvPicPr>
        <p:blipFill>
          <a:blip r:embed="rId3" cstate="print"/>
          <a:stretch/>
        </p:blipFill>
        <p:spPr>
          <a:xfrm>
            <a:off x="10368000" y="287280"/>
            <a:ext cx="1284480" cy="1186200"/>
          </a:xfrm>
          <a:prstGeom prst="rect">
            <a:avLst/>
          </a:prstGeom>
          <a:ln w="9360">
            <a:noFill/>
          </a:ln>
        </p:spPr>
      </p:pic>
    </p:spTree>
    <p:extLst>
      <p:ext uri="{BB962C8B-B14F-4D97-AF65-F5344CB8AC3E}">
        <p14:creationId xmlns:p14="http://schemas.microsoft.com/office/powerpoint/2010/main" val="4209895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C96AAB32-95D2-474C-A01F-C8638AD8BA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8224" y="1680958"/>
            <a:ext cx="9144000" cy="4602395"/>
          </a:xfrm>
        </p:spPr>
        <p:txBody>
          <a:bodyPr>
            <a:noAutofit/>
          </a:bodyPr>
          <a:lstStyle/>
          <a:p>
            <a:endParaRPr lang="es-ES" sz="1600" dirty="0"/>
          </a:p>
          <a:p>
            <a:pPr algn="just"/>
            <a:endParaRPr lang="es-ES" sz="2000" dirty="0"/>
          </a:p>
        </p:txBody>
      </p:sp>
      <p:sp>
        <p:nvSpPr>
          <p:cNvPr id="5" name="CustomShape 2">
            <a:extLst>
              <a:ext uri="{FF2B5EF4-FFF2-40B4-BE49-F238E27FC236}">
                <a16:creationId xmlns:a16="http://schemas.microsoft.com/office/drawing/2014/main" id="{D4B547AE-8CE9-4EF8-973D-D61BA3EDF7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9585" y="484188"/>
            <a:ext cx="7441036" cy="588962"/>
          </a:xfrm>
          <a:prstGeom prst="rect">
            <a:avLst/>
          </a:prstGeom>
          <a:solidFill>
            <a:srgbClr val="9DC3E6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4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GESTIÓN DE LA SUBVENCIÓN</a:t>
            </a:r>
            <a:endParaRPr lang="es-ES" sz="4000" b="0" strike="noStrike" spc="-1" dirty="0">
              <a:latin typeface="Arial"/>
            </a:endParaRPr>
          </a:p>
        </p:txBody>
      </p:sp>
      <p:pic>
        <p:nvPicPr>
          <p:cNvPr id="6" name="Google Shape;266;p66">
            <a:extLst>
              <a:ext uri="{FF2B5EF4-FFF2-40B4-BE49-F238E27FC236}">
                <a16:creationId xmlns:a16="http://schemas.microsoft.com/office/drawing/2014/main" id="{5500B868-1188-43D3-B43B-837556F6A488}"/>
              </a:ext>
            </a:extLst>
          </p:cNvPr>
          <p:cNvPicPr/>
          <p:nvPr/>
        </p:nvPicPr>
        <p:blipFill>
          <a:blip r:embed="rId2" cstate="print"/>
          <a:srcRect r="9476"/>
          <a:stretch/>
        </p:blipFill>
        <p:spPr>
          <a:xfrm>
            <a:off x="541240" y="266845"/>
            <a:ext cx="1310782" cy="1075920"/>
          </a:xfrm>
          <a:prstGeom prst="rect">
            <a:avLst/>
          </a:prstGeom>
          <a:ln w="9360">
            <a:noFill/>
          </a:ln>
        </p:spPr>
      </p:pic>
      <p:pic>
        <p:nvPicPr>
          <p:cNvPr id="7" name="Google Shape;314;p71">
            <a:extLst>
              <a:ext uri="{FF2B5EF4-FFF2-40B4-BE49-F238E27FC236}">
                <a16:creationId xmlns:a16="http://schemas.microsoft.com/office/drawing/2014/main" id="{CF4529B6-1576-4BB3-AA4F-6E76D2A48752}"/>
              </a:ext>
            </a:extLst>
          </p:cNvPr>
          <p:cNvPicPr/>
          <p:nvPr/>
        </p:nvPicPr>
        <p:blipFill>
          <a:blip r:embed="rId3" cstate="print"/>
          <a:stretch/>
        </p:blipFill>
        <p:spPr>
          <a:xfrm>
            <a:off x="10368000" y="287280"/>
            <a:ext cx="1284480" cy="1186200"/>
          </a:xfrm>
          <a:prstGeom prst="rect">
            <a:avLst/>
          </a:prstGeom>
          <a:ln w="9360">
            <a:noFill/>
          </a:ln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8F0A5570-6350-42C9-90D2-8503D5A15B1F}"/>
              </a:ext>
            </a:extLst>
          </p:cNvPr>
          <p:cNvSpPr/>
          <p:nvPr/>
        </p:nvSpPr>
        <p:spPr>
          <a:xfrm>
            <a:off x="1196631" y="2164886"/>
            <a:ext cx="875059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b="1" u="sng" dirty="0"/>
              <a:t>PROCEDERÁ EL REINTEGRO </a:t>
            </a:r>
            <a:r>
              <a:rPr lang="es-ES" sz="2400" dirty="0"/>
              <a:t>de las </a:t>
            </a:r>
            <a:r>
              <a:rPr lang="es-ES" sz="2400" b="1" dirty="0"/>
              <a:t>AYUDAS CONCEDIDAS </a:t>
            </a:r>
            <a:r>
              <a:rPr lang="es-ES" sz="2400" dirty="0"/>
              <a:t>o su </a:t>
            </a:r>
            <a:r>
              <a:rPr lang="es-ES" sz="2400" b="1" dirty="0"/>
              <a:t>MINORACIÓN</a:t>
            </a:r>
            <a:r>
              <a:rPr lang="es-ES" sz="2400" dirty="0"/>
              <a:t>, con </a:t>
            </a:r>
            <a:r>
              <a:rPr lang="es-ES" sz="2400" b="1" u="sng" dirty="0"/>
              <a:t>REEMBOLSO</a:t>
            </a:r>
            <a:r>
              <a:rPr lang="es-ES" sz="2400" dirty="0"/>
              <a:t> de las cantidades percibidas y la </a:t>
            </a:r>
            <a:r>
              <a:rPr lang="es-ES" sz="2400" b="1" u="sng" cap="all" dirty="0"/>
              <a:t>exigencia de los intereses de demora </a:t>
            </a:r>
            <a:r>
              <a:rPr lang="es-ES" sz="2400" dirty="0"/>
              <a:t>desde el momento del pago de la subvención, por </a:t>
            </a:r>
            <a:r>
              <a:rPr lang="es-ES" sz="2400" b="1" u="sng" dirty="0"/>
              <a:t>INCUMPLIMIENTO DE LAS OBLIGACIONES Y REQUISITOS </a:t>
            </a:r>
            <a:r>
              <a:rPr lang="es-ES" sz="2400" dirty="0"/>
              <a:t>que se establecen en la ORDEN 10/2017 y en el art. 172 de la Ley 1/2015, de Hacienda (solidaridad y subsidiariedad)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924541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1661</TotalTime>
  <Words>1828</Words>
  <Application>Microsoft Office PowerPoint</Application>
  <PresentationFormat>Panorámica</PresentationFormat>
  <Paragraphs>276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Candara</vt:lpstr>
      <vt:lpstr>Courier New</vt:lpstr>
      <vt:lpstr>StarSymbol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GESTIÓN DE LA SUBVENCIÓN</vt:lpstr>
      <vt:lpstr>GESTIÓN DE LA SUBVENCIÓN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AGULLO RODRIGUEZ, ENRIQUETA</dc:creator>
  <cp:lastModifiedBy>AGULLO RODRIGUEZ, ENRIQUETA</cp:lastModifiedBy>
  <cp:revision>78</cp:revision>
  <cp:lastPrinted>2021-09-23T11:46:19Z</cp:lastPrinted>
  <dcterms:created xsi:type="dcterms:W3CDTF">2021-09-21T13:47:30Z</dcterms:created>
  <dcterms:modified xsi:type="dcterms:W3CDTF">2021-10-21T14:56:54Z</dcterms:modified>
</cp:coreProperties>
</file>